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92" r:id="rId5"/>
    <p:sldId id="296" r:id="rId6"/>
    <p:sldId id="256" r:id="rId7"/>
    <p:sldId id="257" r:id="rId8"/>
    <p:sldId id="287" r:id="rId9"/>
    <p:sldId id="286" r:id="rId10"/>
    <p:sldId id="288" r:id="rId11"/>
    <p:sldId id="295" r:id="rId12"/>
    <p:sldId id="291" r:id="rId13"/>
    <p:sldId id="260" r:id="rId14"/>
    <p:sldId id="290" r:id="rId15"/>
    <p:sldId id="294"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64466" autoAdjust="0"/>
  </p:normalViewPr>
  <p:slideViewPr>
    <p:cSldViewPr snapToGrid="0">
      <p:cViewPr varScale="1">
        <p:scale>
          <a:sx n="43" d="100"/>
          <a:sy n="43" d="100"/>
        </p:scale>
        <p:origin x="848" y="4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9/28/2021</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9/28/2021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a:p>
            <a:pPr marL="228600" indent="-228600">
              <a:buAutoNum type="arabicPeriod"/>
            </a:pPr>
            <a:r>
              <a:rPr lang="en-US"/>
              <a:t>Who do you recognize in the video?  </a:t>
            </a:r>
            <a:endParaRPr lang="en-US">
              <a:cs typeface="Calibri"/>
            </a:endParaRPr>
          </a:p>
          <a:p>
            <a:pPr marL="228600" indent="-228600">
              <a:buAutoNum type="arabicPeriod"/>
            </a:pPr>
            <a:r>
              <a:rPr lang="en-US" dirty="0"/>
              <a:t>What can you infer is meant by the military industrial complex?  </a:t>
            </a:r>
          </a:p>
          <a:p>
            <a:pPr marL="228600" indent="-228600">
              <a:buAutoNum type="arabicPeriod"/>
            </a:pPr>
            <a:r>
              <a:rPr lang="en-US" dirty="0"/>
              <a:t>When did the idea of the military industrial complex begin?  </a:t>
            </a:r>
          </a:p>
          <a:p>
            <a:pPr marL="228600" indent="-228600">
              <a:buAutoNum type="arabicPeriod"/>
            </a:pPr>
            <a:r>
              <a:rPr lang="en-US" dirty="0"/>
              <a:t>Does it continue today?  </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4</a:t>
            </a:fld>
            <a:endParaRPr lang="en-US" noProof="0" dirty="0"/>
          </a:p>
        </p:txBody>
      </p:sp>
    </p:spTree>
    <p:extLst>
      <p:ext uri="{BB962C8B-B14F-4D97-AF65-F5344CB8AC3E}">
        <p14:creationId xmlns:p14="http://schemas.microsoft.com/office/powerpoint/2010/main" val="285887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Why did the Cold War provide the ideal political environment for the emergence of  the U.S. military industrial complex? </a:t>
            </a:r>
          </a:p>
          <a:p>
            <a:r>
              <a:rPr lang="en-US"/>
              <a:t>2.  What are some positives and negatives of the mutually beneficial relationship between the U.S. government and defense industry?</a:t>
            </a:r>
          </a:p>
          <a:p>
            <a:endParaRPr lang="en-US" dirty="0">
              <a:cs typeface="Calibri" panose="020F0502020204030204"/>
            </a:endParaRPr>
          </a:p>
          <a:p>
            <a:r>
              <a:rPr lang="en-US"/>
              <a:t>Image from:  https://www.warhistoryonline.com/instant-articles/9-american-cold-war-tanks.html</a:t>
            </a:r>
          </a:p>
          <a:p>
            <a:r>
              <a:rPr lang="en-US" dirty="0"/>
              <a:t>Quote from:  https://en.wikipedia.org/wiki/Military%E2%80%93industrial_complex</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5</a:t>
            </a:fld>
            <a:endParaRPr lang="en-US" noProof="0" dirty="0"/>
          </a:p>
        </p:txBody>
      </p:sp>
    </p:spTree>
    <p:extLst>
      <p:ext uri="{BB962C8B-B14F-4D97-AF65-F5344CB8AC3E}">
        <p14:creationId xmlns:p14="http://schemas.microsoft.com/office/powerpoint/2010/main" val="410487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tabLst>
                <a:tab pos="457200" algn="l"/>
              </a:tabLst>
            </a:pPr>
            <a:r>
              <a:rPr lang="en-US" sz="1800" dirty="0">
                <a:effectLst/>
                <a:latin typeface="Arial" panose="020B0604020202020204" pitchFamily="34" charset="0"/>
                <a:ea typeface="Times New Roman" panose="02020603050405020304" pitchFamily="18" charset="0"/>
              </a:rPr>
              <a:t>1.      What do you see in this image?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rabicPeriod" startAt="2"/>
              <a:tabLst>
                <a:tab pos="457200" algn="l"/>
              </a:tabLst>
            </a:pPr>
            <a:r>
              <a:rPr lang="en-US" sz="1800" dirty="0">
                <a:effectLst/>
                <a:latin typeface="Arial" panose="020B0604020202020204" pitchFamily="34" charset="0"/>
                <a:ea typeface="Times New Roman" panose="02020603050405020304" pitchFamily="18" charset="0"/>
              </a:rPr>
              <a:t>Who are the main characters in the cartoon? What are they doing?</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rabicPeriod" startAt="2"/>
              <a:tabLst>
                <a:tab pos="457200" algn="l"/>
              </a:tabLst>
            </a:pPr>
            <a:r>
              <a:rPr lang="en-US" sz="1800" dirty="0">
                <a:effectLst/>
                <a:latin typeface="Arial" panose="020B0604020202020204" pitchFamily="34" charset="0"/>
                <a:ea typeface="Times New Roman" panose="02020603050405020304" pitchFamily="18" charset="0"/>
              </a:rPr>
              <a:t>Read the speech bubbles. In your own words, what are the characters saying?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rabicPeriod" startAt="2"/>
              <a:tabLst>
                <a:tab pos="457200" algn="l"/>
              </a:tabLst>
            </a:pPr>
            <a:r>
              <a:rPr lang="en-US" sz="1800" dirty="0">
                <a:effectLst/>
                <a:latin typeface="Arial" panose="020B0604020202020204" pitchFamily="34" charset="0"/>
                <a:ea typeface="Times New Roman" panose="02020603050405020304" pitchFamily="18" charset="0"/>
              </a:rPr>
              <a:t>What do you perceive is the message in this political cartoon? </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6</a:t>
            </a:fld>
            <a:endParaRPr lang="en-US" noProof="0" dirty="0"/>
          </a:p>
        </p:txBody>
      </p:sp>
    </p:spTree>
    <p:extLst>
      <p:ext uri="{BB962C8B-B14F-4D97-AF65-F5344CB8AC3E}">
        <p14:creationId xmlns:p14="http://schemas.microsoft.com/office/powerpoint/2010/main" val="420071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https://www.nytimes.com/2018/04/25/world/asia/korean-war-.html</a:t>
            </a:r>
          </a:p>
        </p:txBody>
      </p:sp>
      <p:sp>
        <p:nvSpPr>
          <p:cNvPr id="4" name="Slide Number Placeholder 3"/>
          <p:cNvSpPr>
            <a:spLocks noGrp="1"/>
          </p:cNvSpPr>
          <p:nvPr>
            <p:ph type="sldNum" sz="quarter" idx="5"/>
          </p:nvPr>
        </p:nvSpPr>
        <p:spPr/>
        <p:txBody>
          <a:bodyPr/>
          <a:lstStyle/>
          <a:p>
            <a:fld id="{1734D747-9380-41EE-9946-EC9EC0CA5D1E}" type="slidenum">
              <a:rPr lang="en-US" noProof="0" smtClean="0"/>
              <a:t>7</a:t>
            </a:fld>
            <a:endParaRPr lang="en-US" noProof="0" dirty="0"/>
          </a:p>
        </p:txBody>
      </p:sp>
    </p:spTree>
    <p:extLst>
      <p:ext uri="{BB962C8B-B14F-4D97-AF65-F5344CB8AC3E}">
        <p14:creationId xmlns:p14="http://schemas.microsoft.com/office/powerpoint/2010/main" val="301978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source: https://www.4sighthealth.com/eisenhowers-prophecy-the-healthcare-industrial-complex/</a:t>
            </a:r>
          </a:p>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8</a:t>
            </a:fld>
            <a:endParaRPr lang="en-US" noProof="0" dirty="0"/>
          </a:p>
        </p:txBody>
      </p:sp>
    </p:spTree>
    <p:extLst>
      <p:ext uri="{BB962C8B-B14F-4D97-AF65-F5344CB8AC3E}">
        <p14:creationId xmlns:p14="http://schemas.microsoft.com/office/powerpoint/2010/main" val="16454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Gamaliel Rodríguez works with pencil, ink, acrylic and ballpoint pen to produce aerial views of artificial industrial, military, and civilian structures in Puerto Rico and US territories. Memories are manipulated into dystopian, apocalyptic drawings that imagine the collapse of global infrastructure into ruin. </a:t>
            </a:r>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12</a:t>
            </a:fld>
            <a:endParaRPr lang="en-US" noProof="0" dirty="0"/>
          </a:p>
        </p:txBody>
      </p:sp>
    </p:spTree>
    <p:extLst>
      <p:ext uri="{BB962C8B-B14F-4D97-AF65-F5344CB8AC3E}">
        <p14:creationId xmlns:p14="http://schemas.microsoft.com/office/powerpoint/2010/main" val="302209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4D747-9380-41EE-9946-EC9EC0CA5D1E}" type="slidenum">
              <a:rPr lang="en-US" noProof="0" smtClean="0"/>
              <a:t>13</a:t>
            </a:fld>
            <a:endParaRPr lang="en-US" noProof="0" dirty="0"/>
          </a:p>
        </p:txBody>
      </p:sp>
    </p:spTree>
    <p:extLst>
      <p:ext uri="{BB962C8B-B14F-4D97-AF65-F5344CB8AC3E}">
        <p14:creationId xmlns:p14="http://schemas.microsoft.com/office/powerpoint/2010/main" val="277270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9QXjBVC233s?feature=oembed"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182ADC-A1DF-4DB8-BD07-53A382784194}"/>
              </a:ext>
            </a:extLst>
          </p:cNvPr>
          <p:cNvSpPr>
            <a:spLocks noGrp="1"/>
          </p:cNvSpPr>
          <p:nvPr>
            <p:ph type="title"/>
          </p:nvPr>
        </p:nvSpPr>
        <p:spPr>
          <a:xfrm>
            <a:off x="832104" y="3886200"/>
            <a:ext cx="8266926" cy="859055"/>
          </a:xfrm>
        </p:spPr>
        <p:txBody>
          <a:bodyPr>
            <a:normAutofit fontScale="90000"/>
          </a:bodyPr>
          <a:lstStyle/>
          <a:p>
            <a:r>
              <a:rPr lang="en-US" dirty="0"/>
              <a:t>A Look at the U.S.    Military-Industrial Complex                through Visual Art</a:t>
            </a:r>
          </a:p>
        </p:txBody>
      </p:sp>
      <p:sp>
        <p:nvSpPr>
          <p:cNvPr id="3" name="Slide Number Placeholder 2">
            <a:extLst>
              <a:ext uri="{FF2B5EF4-FFF2-40B4-BE49-F238E27FC236}">
                <a16:creationId xmlns:a16="http://schemas.microsoft.com/office/drawing/2014/main" id="{F3DD315F-C321-44E7-9AF9-3BAF19DE1C52}"/>
              </a:ext>
            </a:extLst>
          </p:cNvPr>
          <p:cNvSpPr>
            <a:spLocks noGrp="1"/>
          </p:cNvSpPr>
          <p:nvPr>
            <p:ph type="sldNum" sz="quarter" idx="12"/>
          </p:nvPr>
        </p:nvSpPr>
        <p:spPr/>
        <p:txBody>
          <a:bodyPr/>
          <a:lstStyle/>
          <a:p>
            <a:fld id="{C263D6C4-4840-40CC-AC84-17E24B3B7BDE}" type="slidenum">
              <a:rPr lang="en-US" noProof="0" smtClean="0"/>
              <a:pPr/>
              <a:t>1</a:t>
            </a:fld>
            <a:endParaRPr lang="en-US" noProof="0" dirty="0"/>
          </a:p>
        </p:txBody>
      </p:sp>
    </p:spTree>
    <p:extLst>
      <p:ext uri="{BB962C8B-B14F-4D97-AF65-F5344CB8AC3E}">
        <p14:creationId xmlns:p14="http://schemas.microsoft.com/office/powerpoint/2010/main" val="392751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smtClean="0"/>
              <a:pPr>
                <a:spcAft>
                  <a:spcPts val="600"/>
                </a:spcAft>
              </a:pPr>
              <a:t>10</a:t>
            </a:fld>
            <a:endParaRPr lang="en-US"/>
          </a:p>
        </p:txBody>
      </p:sp>
      <p:sp>
        <p:nvSpPr>
          <p:cNvPr id="12" name="Text Placeholder 3">
            <a:extLst>
              <a:ext uri="{FF2B5EF4-FFF2-40B4-BE49-F238E27FC236}">
                <a16:creationId xmlns:a16="http://schemas.microsoft.com/office/drawing/2014/main" id="{6C4F0D2E-A020-473B-ADA5-A538203EBC0D}"/>
              </a:ext>
            </a:extLst>
          </p:cNvPr>
          <p:cNvSpPr>
            <a:spLocks noGrp="1"/>
          </p:cNvSpPr>
          <p:nvPr>
            <p:ph type="body" sz="half" idx="2"/>
          </p:nvPr>
        </p:nvSpPr>
        <p:spPr>
          <a:xfrm>
            <a:off x="515768" y="592243"/>
            <a:ext cx="4432750" cy="5431485"/>
          </a:xfrm>
        </p:spPr>
        <p:txBody>
          <a:bodyPr vert="horz" lIns="91440" tIns="45720" rIns="91440" bIns="45720" rtlCol="0" anchor="t">
            <a:normAutofit/>
          </a:bodyPr>
          <a:lstStyle/>
          <a:p>
            <a:pPr marL="457200" indent="-457200">
              <a:buFont typeface="Arial" panose="020B0604020202020204" pitchFamily="34" charset="0"/>
              <a:buChar char="•"/>
            </a:pPr>
            <a:r>
              <a:rPr lang="en-US" sz="3600" dirty="0">
                <a:cs typeface="Arial"/>
              </a:rPr>
              <a:t>What do you see in this image?  </a:t>
            </a:r>
          </a:p>
          <a:p>
            <a:pPr marL="457200" indent="-457200">
              <a:buFont typeface="Arial" panose="020B0604020202020204" pitchFamily="34" charset="0"/>
              <a:buChar char="•"/>
            </a:pPr>
            <a:r>
              <a:rPr lang="en-US" sz="3600" dirty="0">
                <a:cs typeface="Arial"/>
              </a:rPr>
              <a:t>Why do you think the artist titled this painting </a:t>
            </a:r>
            <a:r>
              <a:rPr lang="en-US" sz="3600" i="1" dirty="0" err="1">
                <a:cs typeface="Arial"/>
              </a:rPr>
              <a:t>Smartville</a:t>
            </a:r>
            <a:r>
              <a:rPr lang="en-US" sz="3600" dirty="0">
                <a:cs typeface="Arial"/>
              </a:rPr>
              <a:t>?</a:t>
            </a:r>
          </a:p>
          <a:p>
            <a:pPr marL="457200" indent="-457200">
              <a:buFont typeface="Arial" panose="020B0604020202020204" pitchFamily="34" charset="0"/>
              <a:buChar char="•"/>
            </a:pPr>
            <a:r>
              <a:rPr lang="en-US" sz="3600" dirty="0">
                <a:cs typeface="Arial"/>
              </a:rPr>
              <a:t>What does the main building represent to you?  </a:t>
            </a:r>
          </a:p>
        </p:txBody>
      </p:sp>
      <p:pic>
        <p:nvPicPr>
          <p:cNvPr id="7" name="Picture 6">
            <a:extLst>
              <a:ext uri="{FF2B5EF4-FFF2-40B4-BE49-F238E27FC236}">
                <a16:creationId xmlns:a16="http://schemas.microsoft.com/office/drawing/2014/main" id="{94A577AA-EB2C-498D-ADAF-C4EDA772009C}"/>
              </a:ext>
            </a:extLst>
          </p:cNvPr>
          <p:cNvPicPr>
            <a:picLocks noChangeAspect="1"/>
          </p:cNvPicPr>
          <p:nvPr/>
        </p:nvPicPr>
        <p:blipFill>
          <a:blip r:embed="rId2"/>
          <a:stretch>
            <a:fillRect/>
          </a:stretch>
        </p:blipFill>
        <p:spPr>
          <a:xfrm>
            <a:off x="5426439" y="141065"/>
            <a:ext cx="5894316" cy="5882663"/>
          </a:xfrm>
          <a:prstGeom prst="rect">
            <a:avLst/>
          </a:prstGeom>
          <a:ln>
            <a:noFill/>
          </a:ln>
          <a:effectLst>
            <a:softEdge rad="112500"/>
          </a:effectLst>
        </p:spPr>
      </p:pic>
      <p:sp>
        <p:nvSpPr>
          <p:cNvPr id="3" name="TextBox 2">
            <a:extLst>
              <a:ext uri="{FF2B5EF4-FFF2-40B4-BE49-F238E27FC236}">
                <a16:creationId xmlns:a16="http://schemas.microsoft.com/office/drawing/2014/main" id="{7A2D08B3-7296-4BCA-BCEA-F921A7F07791}"/>
              </a:ext>
            </a:extLst>
          </p:cNvPr>
          <p:cNvSpPr txBox="1"/>
          <p:nvPr/>
        </p:nvSpPr>
        <p:spPr>
          <a:xfrm>
            <a:off x="5809128" y="6153712"/>
            <a:ext cx="4123765" cy="646331"/>
          </a:xfrm>
          <a:prstGeom prst="rect">
            <a:avLst/>
          </a:prstGeom>
          <a:noFill/>
        </p:spPr>
        <p:txBody>
          <a:bodyPr wrap="square" rtlCol="0">
            <a:spAutoFit/>
          </a:bodyPr>
          <a:lstStyle/>
          <a:p>
            <a:pPr algn="ctr"/>
            <a:r>
              <a:rPr lang="en-US" b="1" dirty="0">
                <a:solidFill>
                  <a:schemeClr val="bg1"/>
                </a:solidFill>
              </a:rPr>
              <a:t>Rodriguez, G. (2010). </a:t>
            </a:r>
            <a:r>
              <a:rPr lang="en-US" b="1" i="1" dirty="0" err="1">
                <a:solidFill>
                  <a:schemeClr val="bg1"/>
                </a:solidFill>
              </a:rPr>
              <a:t>Smartville</a:t>
            </a:r>
            <a:r>
              <a:rPr lang="en-US" b="1" dirty="0">
                <a:solidFill>
                  <a:schemeClr val="bg1"/>
                </a:solidFill>
              </a:rPr>
              <a:t>, Issues series.</a:t>
            </a:r>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43EE84-6B06-4F46-96BB-EA937475D304}"/>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pic>
        <p:nvPicPr>
          <p:cNvPr id="6" name="Content Placeholder 5">
            <a:extLst>
              <a:ext uri="{FF2B5EF4-FFF2-40B4-BE49-F238E27FC236}">
                <a16:creationId xmlns:a16="http://schemas.microsoft.com/office/drawing/2014/main" id="{5735D7A7-7E2C-48DB-9707-DA667C06B2BF}"/>
              </a:ext>
            </a:extLst>
          </p:cNvPr>
          <p:cNvPicPr>
            <a:picLocks noGrp="1" noChangeAspect="1"/>
          </p:cNvPicPr>
          <p:nvPr>
            <p:ph sz="half" idx="1"/>
          </p:nvPr>
        </p:nvPicPr>
        <p:blipFill>
          <a:blip r:embed="rId2"/>
          <a:stretch>
            <a:fillRect/>
          </a:stretch>
        </p:blipFill>
        <p:spPr>
          <a:xfrm>
            <a:off x="120032" y="1158082"/>
            <a:ext cx="6695859" cy="4358143"/>
          </a:xfrm>
          <a:prstGeom prst="rect">
            <a:avLst/>
          </a:prstGeom>
          <a:ln>
            <a:noFill/>
          </a:ln>
          <a:effectLst>
            <a:softEdge rad="112500"/>
          </a:effectLst>
        </p:spPr>
      </p:pic>
      <p:sp>
        <p:nvSpPr>
          <p:cNvPr id="5" name="Content Placeholder 4">
            <a:extLst>
              <a:ext uri="{FF2B5EF4-FFF2-40B4-BE49-F238E27FC236}">
                <a16:creationId xmlns:a16="http://schemas.microsoft.com/office/drawing/2014/main" id="{D1CC351A-491A-4FF2-A85C-A2BD0A9A7766}"/>
              </a:ext>
            </a:extLst>
          </p:cNvPr>
          <p:cNvSpPr>
            <a:spLocks noGrp="1"/>
          </p:cNvSpPr>
          <p:nvPr>
            <p:ph sz="half" idx="2"/>
          </p:nvPr>
        </p:nvSpPr>
        <p:spPr>
          <a:xfrm>
            <a:off x="6926278" y="1361759"/>
            <a:ext cx="5145690" cy="5834536"/>
          </a:xfrm>
        </p:spPr>
        <p:txBody>
          <a:bodyPr vert="horz" lIns="91440" tIns="45720" rIns="91440" bIns="45720" rtlCol="0" anchor="t">
            <a:normAutofit/>
          </a:bodyPr>
          <a:lstStyle/>
          <a:p>
            <a:pPr marL="457200" indent="-457200">
              <a:buFont typeface="Arial,Sans-Serif" panose="020B0604020202020204" pitchFamily="34" charset="0"/>
            </a:pPr>
            <a:r>
              <a:rPr lang="en-US" sz="3600" dirty="0">
                <a:ea typeface="+mn-lt"/>
                <a:cs typeface="+mn-lt"/>
              </a:rPr>
              <a:t>What do you see in this image?  </a:t>
            </a:r>
          </a:p>
          <a:p>
            <a:pPr marL="457200" indent="-457200">
              <a:buFont typeface="Arial,Sans-Serif" panose="020B0604020202020204" pitchFamily="34" charset="0"/>
            </a:pPr>
            <a:r>
              <a:rPr lang="en-US" sz="3600" dirty="0">
                <a:ea typeface="+mn-lt"/>
                <a:cs typeface="+mn-lt"/>
              </a:rPr>
              <a:t>Why do you think the artist titled this painting </a:t>
            </a:r>
            <a:r>
              <a:rPr lang="en-US" sz="3600" i="1" dirty="0">
                <a:ea typeface="+mn-lt"/>
                <a:cs typeface="+mn-lt"/>
              </a:rPr>
              <a:t>There is more serious things to talk about</a:t>
            </a:r>
            <a:r>
              <a:rPr lang="en-US" sz="3600" dirty="0">
                <a:ea typeface="+mn-lt"/>
                <a:cs typeface="+mn-lt"/>
              </a:rPr>
              <a:t>?  </a:t>
            </a:r>
            <a:endParaRPr lang="en-US" sz="3600" i="1" dirty="0">
              <a:ea typeface="+mn-lt"/>
              <a:cs typeface="+mn-lt"/>
            </a:endParaRPr>
          </a:p>
          <a:p>
            <a:pPr marL="457200" indent="-457200">
              <a:buFont typeface="Arial,Sans-Serif" panose="020B0604020202020204" pitchFamily="34" charset="0"/>
            </a:pPr>
            <a:r>
              <a:rPr lang="en-US" sz="3600" dirty="0">
                <a:ea typeface="+mn-lt"/>
                <a:cs typeface="+mn-lt"/>
              </a:rPr>
              <a:t>What does this image represent to you?  </a:t>
            </a:r>
            <a:endParaRPr lang="en-US" sz="2400" dirty="0">
              <a:cs typeface="Arial"/>
            </a:endParaRPr>
          </a:p>
        </p:txBody>
      </p:sp>
      <p:sp>
        <p:nvSpPr>
          <p:cNvPr id="7" name="TextBox 6">
            <a:extLst>
              <a:ext uri="{FF2B5EF4-FFF2-40B4-BE49-F238E27FC236}">
                <a16:creationId xmlns:a16="http://schemas.microsoft.com/office/drawing/2014/main" id="{11538F03-F1DE-4D2F-8285-F29771884BC7}"/>
              </a:ext>
            </a:extLst>
          </p:cNvPr>
          <p:cNvSpPr txBox="1"/>
          <p:nvPr/>
        </p:nvSpPr>
        <p:spPr>
          <a:xfrm>
            <a:off x="0" y="5898777"/>
            <a:ext cx="6695859" cy="769441"/>
          </a:xfrm>
          <a:prstGeom prst="rect">
            <a:avLst/>
          </a:prstGeom>
          <a:noFill/>
        </p:spPr>
        <p:txBody>
          <a:bodyPr wrap="square" rtlCol="0">
            <a:spAutoFit/>
          </a:bodyPr>
          <a:lstStyle/>
          <a:p>
            <a:pPr algn="ctr"/>
            <a:r>
              <a:rPr lang="en-US" sz="2200" b="1" dirty="0">
                <a:solidFill>
                  <a:schemeClr val="bg1"/>
                </a:solidFill>
              </a:rPr>
              <a:t>Rodriguez, G. (2010).  </a:t>
            </a:r>
            <a:r>
              <a:rPr lang="en-US" sz="2200" b="1" i="1" dirty="0">
                <a:solidFill>
                  <a:schemeClr val="bg1"/>
                </a:solidFill>
              </a:rPr>
              <a:t>There is more serious things to talk about, </a:t>
            </a:r>
            <a:r>
              <a:rPr lang="en-US" sz="2200" b="1" dirty="0">
                <a:solidFill>
                  <a:schemeClr val="bg1"/>
                </a:solidFill>
              </a:rPr>
              <a:t>Issues series.</a:t>
            </a:r>
            <a:endParaRPr lang="en-US" sz="2200" b="1" i="1" dirty="0">
              <a:solidFill>
                <a:schemeClr val="bg1"/>
              </a:solidFill>
            </a:endParaRPr>
          </a:p>
        </p:txBody>
      </p:sp>
    </p:spTree>
    <p:extLst>
      <p:ext uri="{BB962C8B-B14F-4D97-AF65-F5344CB8AC3E}">
        <p14:creationId xmlns:p14="http://schemas.microsoft.com/office/powerpoint/2010/main" val="129411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4B6AA-7C64-46E8-89C3-9FB2F6EBDB60}"/>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9" name="Text Placeholder 8">
            <a:extLst>
              <a:ext uri="{FF2B5EF4-FFF2-40B4-BE49-F238E27FC236}">
                <a16:creationId xmlns:a16="http://schemas.microsoft.com/office/drawing/2014/main" id="{1AB66F19-8F36-4974-8309-B3B144570B3F}"/>
              </a:ext>
            </a:extLst>
          </p:cNvPr>
          <p:cNvSpPr>
            <a:spLocks noGrp="1"/>
          </p:cNvSpPr>
          <p:nvPr>
            <p:ph type="body" idx="1"/>
          </p:nvPr>
        </p:nvSpPr>
        <p:spPr>
          <a:xfrm>
            <a:off x="635703" y="377018"/>
            <a:ext cx="4936604" cy="823912"/>
          </a:xfrm>
        </p:spPr>
        <p:txBody>
          <a:bodyPr>
            <a:normAutofit/>
          </a:bodyPr>
          <a:lstStyle/>
          <a:p>
            <a:r>
              <a:rPr lang="en-US" sz="3600" b="0" i="1" u="none" strike="noStrike" baseline="0" dirty="0">
                <a:latin typeface="Cambria" panose="02040503050406030204" pitchFamily="18" charset="0"/>
              </a:rPr>
              <a:t>Figure 1827</a:t>
            </a:r>
            <a:r>
              <a:rPr lang="en-US" sz="3600" b="0" dirty="0">
                <a:latin typeface="Cambria" panose="02040503050406030204" pitchFamily="18" charset="0"/>
              </a:rPr>
              <a:t> (</a:t>
            </a:r>
            <a:r>
              <a:rPr lang="en-US" sz="3600" b="0" i="0" u="none" strike="noStrike" baseline="0" dirty="0">
                <a:latin typeface="Cambria" panose="02040503050406030204" pitchFamily="18" charset="0"/>
              </a:rPr>
              <a:t>2018)</a:t>
            </a:r>
            <a:endParaRPr lang="en-US" sz="3600" dirty="0"/>
          </a:p>
        </p:txBody>
      </p:sp>
      <p:pic>
        <p:nvPicPr>
          <p:cNvPr id="14" name="Picture 13">
            <a:extLst>
              <a:ext uri="{FF2B5EF4-FFF2-40B4-BE49-F238E27FC236}">
                <a16:creationId xmlns:a16="http://schemas.microsoft.com/office/drawing/2014/main" id="{1C60CC6F-E914-4FB2-B1F9-530EC4CD1049}"/>
              </a:ext>
            </a:extLst>
          </p:cNvPr>
          <p:cNvPicPr>
            <a:picLocks noChangeAspect="1"/>
          </p:cNvPicPr>
          <p:nvPr/>
        </p:nvPicPr>
        <p:blipFill>
          <a:blip r:embed="rId3"/>
          <a:stretch>
            <a:fillRect/>
          </a:stretch>
        </p:blipFill>
        <p:spPr>
          <a:xfrm>
            <a:off x="1123085" y="1200931"/>
            <a:ext cx="4008740" cy="5280052"/>
          </a:xfrm>
          <a:prstGeom prst="rect">
            <a:avLst/>
          </a:prstGeom>
        </p:spPr>
      </p:pic>
      <p:sp>
        <p:nvSpPr>
          <p:cNvPr id="15" name="Text Placeholder 8">
            <a:extLst>
              <a:ext uri="{FF2B5EF4-FFF2-40B4-BE49-F238E27FC236}">
                <a16:creationId xmlns:a16="http://schemas.microsoft.com/office/drawing/2014/main" id="{7A7DAA7C-5E29-4B9E-86C0-9151BB01B5FF}"/>
              </a:ext>
            </a:extLst>
          </p:cNvPr>
          <p:cNvSpPr txBox="1">
            <a:spLocks/>
          </p:cNvSpPr>
          <p:nvPr/>
        </p:nvSpPr>
        <p:spPr>
          <a:xfrm>
            <a:off x="6398510" y="377018"/>
            <a:ext cx="5157787" cy="82391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600" b="0" i="1" dirty="0">
                <a:latin typeface="Cambria" panose="02040503050406030204" pitchFamily="18" charset="0"/>
              </a:rPr>
              <a:t>Figure 1851</a:t>
            </a:r>
            <a:r>
              <a:rPr lang="en-US" sz="3600" b="0" dirty="0">
                <a:latin typeface="Cambria" panose="02040503050406030204" pitchFamily="18" charset="0"/>
              </a:rPr>
              <a:t> (2021)</a:t>
            </a:r>
            <a:endParaRPr lang="en-US" sz="3600" dirty="0"/>
          </a:p>
        </p:txBody>
      </p:sp>
      <p:pic>
        <p:nvPicPr>
          <p:cNvPr id="17" name="Picture 16">
            <a:extLst>
              <a:ext uri="{FF2B5EF4-FFF2-40B4-BE49-F238E27FC236}">
                <a16:creationId xmlns:a16="http://schemas.microsoft.com/office/drawing/2014/main" id="{19726604-C290-47BE-A3E2-8398CC87FE7C}"/>
              </a:ext>
            </a:extLst>
          </p:cNvPr>
          <p:cNvPicPr>
            <a:picLocks noChangeAspect="1"/>
          </p:cNvPicPr>
          <p:nvPr/>
        </p:nvPicPr>
        <p:blipFill>
          <a:blip r:embed="rId4"/>
          <a:stretch>
            <a:fillRect/>
          </a:stretch>
        </p:blipFill>
        <p:spPr>
          <a:xfrm>
            <a:off x="7187068" y="1200930"/>
            <a:ext cx="3881847" cy="5283005"/>
          </a:xfrm>
          <a:prstGeom prst="rect">
            <a:avLst/>
          </a:prstGeom>
        </p:spPr>
      </p:pic>
    </p:spTree>
    <p:extLst>
      <p:ext uri="{BB962C8B-B14F-4D97-AF65-F5344CB8AC3E}">
        <p14:creationId xmlns:p14="http://schemas.microsoft.com/office/powerpoint/2010/main" val="1682401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46ADD9-6F57-4FB8-BB11-514D63F45965}"/>
              </a:ext>
            </a:extLst>
          </p:cNvPr>
          <p:cNvSpPr>
            <a:spLocks noGrp="1"/>
          </p:cNvSpPr>
          <p:nvPr>
            <p:ph type="title"/>
          </p:nvPr>
        </p:nvSpPr>
        <p:spPr>
          <a:xfrm>
            <a:off x="444500" y="542925"/>
            <a:ext cx="11214100" cy="563231"/>
          </a:xfrm>
        </p:spPr>
        <p:txBody>
          <a:bodyPr/>
          <a:lstStyle/>
          <a:p>
            <a:r>
              <a:rPr lang="en-US" sz="3400" dirty="0"/>
              <a:t>Consider this quote by the artist</a:t>
            </a:r>
          </a:p>
        </p:txBody>
      </p:sp>
      <p:sp>
        <p:nvSpPr>
          <p:cNvPr id="3" name="Slide Number Placeholder 2">
            <a:extLst>
              <a:ext uri="{FF2B5EF4-FFF2-40B4-BE49-F238E27FC236}">
                <a16:creationId xmlns:a16="http://schemas.microsoft.com/office/drawing/2014/main" id="{9B3D5D3F-7C34-4E97-A6D7-0AE600346365}"/>
              </a:ext>
            </a:extLst>
          </p:cNvPr>
          <p:cNvSpPr>
            <a:spLocks noGrp="1"/>
          </p:cNvSpPr>
          <p:nvPr>
            <p:ph type="sldNum" sz="quarter" idx="12"/>
          </p:nvPr>
        </p:nvSpPr>
        <p:spPr/>
        <p:txBody>
          <a:bodyPr/>
          <a:lstStyle/>
          <a:p>
            <a:fld id="{C263D6C4-4840-40CC-AC84-17E24B3B7BDE}" type="slidenum">
              <a:rPr lang="en-US" noProof="0" smtClean="0"/>
              <a:pPr/>
              <a:t>13</a:t>
            </a:fld>
            <a:endParaRPr lang="en-US" noProof="0" dirty="0"/>
          </a:p>
        </p:txBody>
      </p:sp>
      <p:sp>
        <p:nvSpPr>
          <p:cNvPr id="7" name="Content Placeholder 6">
            <a:extLst>
              <a:ext uri="{FF2B5EF4-FFF2-40B4-BE49-F238E27FC236}">
                <a16:creationId xmlns:a16="http://schemas.microsoft.com/office/drawing/2014/main" id="{8D9F75D5-6A6C-44BD-8325-3ABF4A9A8B10}"/>
              </a:ext>
            </a:extLst>
          </p:cNvPr>
          <p:cNvSpPr>
            <a:spLocks noGrp="1"/>
          </p:cNvSpPr>
          <p:nvPr>
            <p:ph idx="1"/>
          </p:nvPr>
        </p:nvSpPr>
        <p:spPr>
          <a:xfrm>
            <a:off x="443366" y="1825625"/>
            <a:ext cx="4608320" cy="4351338"/>
          </a:xfrm>
        </p:spPr>
        <p:txBody>
          <a:bodyPr>
            <a:normAutofit/>
          </a:bodyPr>
          <a:lstStyle/>
          <a:p>
            <a:pPr marL="0" indent="0">
              <a:buNone/>
            </a:pPr>
            <a:r>
              <a:rPr lang="en-US" sz="3600" dirty="0"/>
              <a:t>“</a:t>
            </a:r>
            <a:r>
              <a:rPr lang="en-US" sz="3600" i="1" dirty="0">
                <a:ea typeface="+mn-lt"/>
                <a:cs typeface="+mn-lt"/>
              </a:rPr>
              <a:t>My work is not political.”</a:t>
            </a:r>
          </a:p>
          <a:p>
            <a:pPr marL="0" indent="0">
              <a:buNone/>
            </a:pPr>
            <a:endParaRPr lang="en-US" sz="3600" i="1" dirty="0">
              <a:ea typeface="+mn-lt"/>
              <a:cs typeface="+mn-lt"/>
            </a:endParaRPr>
          </a:p>
          <a:p>
            <a:pPr marL="0" indent="0">
              <a:buNone/>
            </a:pPr>
            <a:r>
              <a:rPr lang="en-US" sz="3600" dirty="0">
                <a:ea typeface="+mn-lt"/>
                <a:cs typeface="+mn-lt"/>
              </a:rPr>
              <a:t>Do you agree? Why or why not?</a:t>
            </a:r>
          </a:p>
          <a:p>
            <a:pPr marL="0" indent="0">
              <a:buNone/>
            </a:pPr>
            <a:endParaRPr lang="en-US" sz="3600" i="1" dirty="0">
              <a:ea typeface="+mn-lt"/>
              <a:cs typeface="+mn-lt"/>
            </a:endParaRPr>
          </a:p>
          <a:p>
            <a:pPr marL="0" indent="0">
              <a:buNone/>
            </a:pPr>
            <a:endParaRPr lang="en-US" sz="3600" dirty="0"/>
          </a:p>
        </p:txBody>
      </p:sp>
      <p:pic>
        <p:nvPicPr>
          <p:cNvPr id="1026" name="Picture 2" descr="Gamaliel Rodríguez | MASS MoCA">
            <a:extLst>
              <a:ext uri="{FF2B5EF4-FFF2-40B4-BE49-F238E27FC236}">
                <a16:creationId xmlns:a16="http://schemas.microsoft.com/office/drawing/2014/main" id="{26DF8EBC-E017-40CD-AF4A-A79AE63D2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539" y="1575059"/>
            <a:ext cx="6775554" cy="509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47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F4AB0C-A529-4CDA-ABDC-2922AD0EB39D}"/>
              </a:ext>
            </a:extLst>
          </p:cNvPr>
          <p:cNvSpPr>
            <a:spLocks noGrp="1"/>
          </p:cNvSpPr>
          <p:nvPr>
            <p:ph type="title"/>
          </p:nvPr>
        </p:nvSpPr>
        <p:spPr>
          <a:xfrm>
            <a:off x="444500" y="542925"/>
            <a:ext cx="11214100" cy="646331"/>
          </a:xfrm>
        </p:spPr>
        <p:txBody>
          <a:bodyPr/>
          <a:lstStyle/>
          <a:p>
            <a:pPr algn="ctr"/>
            <a:r>
              <a:rPr lang="en-US" sz="4000" dirty="0"/>
              <a:t>Today’s Lesson</a:t>
            </a:r>
          </a:p>
        </p:txBody>
      </p:sp>
      <p:sp>
        <p:nvSpPr>
          <p:cNvPr id="4" name="Slide Number Placeholder 3">
            <a:extLst>
              <a:ext uri="{FF2B5EF4-FFF2-40B4-BE49-F238E27FC236}">
                <a16:creationId xmlns:a16="http://schemas.microsoft.com/office/drawing/2014/main" id="{59CA232D-DA8A-4DE6-B847-7806900F65B9}"/>
              </a:ext>
            </a:extLst>
          </p:cNvPr>
          <p:cNvSpPr>
            <a:spLocks noGrp="1"/>
          </p:cNvSpPr>
          <p:nvPr>
            <p:ph type="sldNum" sz="quarter" idx="12"/>
          </p:nvPr>
        </p:nvSpPr>
        <p:spPr/>
        <p:txBody>
          <a:bodyPr/>
          <a:lstStyle/>
          <a:p>
            <a:fld id="{C263D6C4-4840-40CC-AC84-17E24B3B7BDE}" type="slidenum">
              <a:rPr lang="en-US" noProof="0" smtClean="0"/>
              <a:pPr/>
              <a:t>2</a:t>
            </a:fld>
            <a:endParaRPr lang="en-US" noProof="0" dirty="0"/>
          </a:p>
        </p:txBody>
      </p:sp>
      <p:sp>
        <p:nvSpPr>
          <p:cNvPr id="6" name="Content Placeholder 5">
            <a:extLst>
              <a:ext uri="{FF2B5EF4-FFF2-40B4-BE49-F238E27FC236}">
                <a16:creationId xmlns:a16="http://schemas.microsoft.com/office/drawing/2014/main" id="{ED8327CB-2E74-483E-BA62-37BF8E756D62}"/>
              </a:ext>
            </a:extLst>
          </p:cNvPr>
          <p:cNvSpPr>
            <a:spLocks noGrp="1"/>
          </p:cNvSpPr>
          <p:nvPr>
            <p:ph idx="1"/>
          </p:nvPr>
        </p:nvSpPr>
        <p:spPr>
          <a:xfrm>
            <a:off x="443366" y="1825625"/>
            <a:ext cx="6811874" cy="4351338"/>
          </a:xfrm>
        </p:spPr>
        <p:txBody>
          <a:bodyPr>
            <a:normAutofit/>
          </a:bodyPr>
          <a:lstStyle/>
          <a:p>
            <a:pPr marL="0" marR="0" lvl="0" indent="0" fontAlgn="base">
              <a:spcBef>
                <a:spcPts val="0"/>
              </a:spcBef>
              <a:spcAft>
                <a:spcPts val="0"/>
              </a:spcAft>
              <a:buSzPts val="1000"/>
              <a:buNone/>
              <a:tabLst>
                <a:tab pos="457200" algn="l"/>
              </a:tabLst>
            </a:pPr>
            <a:r>
              <a:rPr lang="en-US" sz="3600" dirty="0">
                <a:effectLst/>
                <a:latin typeface="Arial" panose="020B0604020202020204" pitchFamily="34" charset="0"/>
                <a:ea typeface="Times New Roman" panose="02020603050405020304" pitchFamily="18" charset="0"/>
              </a:rPr>
              <a:t>We will:</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600" dirty="0">
                <a:effectLst/>
                <a:latin typeface="Arial" panose="020B0604020202020204" pitchFamily="34" charset="0"/>
                <a:ea typeface="Times New Roman" panose="02020603050405020304" pitchFamily="18" charset="0"/>
              </a:rPr>
              <a:t>view and analyze a political cartoon, visual art, and primary source documents;</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600" dirty="0">
                <a:latin typeface="Arial" panose="020B0604020202020204" pitchFamily="34" charset="0"/>
                <a:ea typeface="Times New Roman" panose="02020603050405020304" pitchFamily="18" charset="0"/>
              </a:rPr>
              <a:t>consider </a:t>
            </a:r>
            <a:r>
              <a:rPr lang="en-US" sz="3600" dirty="0">
                <a:effectLst/>
                <a:latin typeface="Arial" panose="020B0604020202020204" pitchFamily="34" charset="0"/>
                <a:ea typeface="Times New Roman" panose="02020603050405020304" pitchFamily="18" charset="0"/>
              </a:rPr>
              <a:t>the U.S. military-industrial complex;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3600" dirty="0">
                <a:latin typeface="Arial" panose="020B0604020202020204" pitchFamily="34" charset="0"/>
                <a:ea typeface="Times New Roman" panose="02020603050405020304" pitchFamily="18" charset="0"/>
              </a:rPr>
              <a:t>l</a:t>
            </a:r>
            <a:r>
              <a:rPr lang="en-US" sz="3600" dirty="0">
                <a:effectLst/>
                <a:latin typeface="Arial" panose="020B0604020202020204" pitchFamily="34" charset="0"/>
                <a:ea typeface="Times New Roman" panose="02020603050405020304" pitchFamily="18" charset="0"/>
              </a:rPr>
              <a:t>earn about the work of artist Gamaliel Rodríguez. </a:t>
            </a:r>
            <a:endParaRPr lang="en-US" sz="3600" dirty="0">
              <a:effectLst/>
              <a:latin typeface="Times New Roman" panose="02020603050405020304" pitchFamily="18" charset="0"/>
              <a:ea typeface="Times New Roman" panose="02020603050405020304" pitchFamily="18" charset="0"/>
            </a:endParaRPr>
          </a:p>
          <a:p>
            <a:endParaRPr lang="en-US" sz="3600" dirty="0"/>
          </a:p>
        </p:txBody>
      </p:sp>
      <p:pic>
        <p:nvPicPr>
          <p:cNvPr id="10" name="Picture 9">
            <a:extLst>
              <a:ext uri="{FF2B5EF4-FFF2-40B4-BE49-F238E27FC236}">
                <a16:creationId xmlns:a16="http://schemas.microsoft.com/office/drawing/2014/main" id="{3DFF8E72-616C-4A73-8D05-654F758EA3EE}"/>
              </a:ext>
            </a:extLst>
          </p:cNvPr>
          <p:cNvPicPr>
            <a:picLocks noChangeAspect="1"/>
          </p:cNvPicPr>
          <p:nvPr/>
        </p:nvPicPr>
        <p:blipFill>
          <a:blip r:embed="rId2"/>
          <a:stretch>
            <a:fillRect/>
          </a:stretch>
        </p:blipFill>
        <p:spPr>
          <a:xfrm>
            <a:off x="7603950" y="1464062"/>
            <a:ext cx="3131579" cy="4250551"/>
          </a:xfrm>
          <a:prstGeom prst="rect">
            <a:avLst/>
          </a:prstGeom>
        </p:spPr>
      </p:pic>
      <p:sp>
        <p:nvSpPr>
          <p:cNvPr id="11" name="Text Placeholder 8">
            <a:extLst>
              <a:ext uri="{FF2B5EF4-FFF2-40B4-BE49-F238E27FC236}">
                <a16:creationId xmlns:a16="http://schemas.microsoft.com/office/drawing/2014/main" id="{29D96BE9-85EB-4824-B792-FD396B3A6B23}"/>
              </a:ext>
            </a:extLst>
          </p:cNvPr>
          <p:cNvSpPr txBox="1">
            <a:spLocks/>
          </p:cNvSpPr>
          <p:nvPr/>
        </p:nvSpPr>
        <p:spPr>
          <a:xfrm>
            <a:off x="6590847" y="5989420"/>
            <a:ext cx="5157787" cy="823912"/>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600" b="0" dirty="0">
                <a:latin typeface="Cambria" panose="02040503050406030204" pitchFamily="18" charset="0"/>
              </a:rPr>
              <a:t>Gamaliel Rodríguez,   </a:t>
            </a:r>
            <a:r>
              <a:rPr lang="en-US" sz="3600" b="0" i="1" dirty="0">
                <a:latin typeface="Cambria" panose="02040503050406030204" pitchFamily="18" charset="0"/>
              </a:rPr>
              <a:t>Figure 1830</a:t>
            </a:r>
            <a:r>
              <a:rPr lang="en-US" sz="3600" b="0" dirty="0">
                <a:latin typeface="Cambria" panose="02040503050406030204" pitchFamily="18" charset="0"/>
              </a:rPr>
              <a:t> (2018)</a:t>
            </a:r>
            <a:endParaRPr lang="en-US" sz="3600" dirty="0"/>
          </a:p>
        </p:txBody>
      </p:sp>
    </p:spTree>
    <p:extLst>
      <p:ext uri="{BB962C8B-B14F-4D97-AF65-F5344CB8AC3E}">
        <p14:creationId xmlns:p14="http://schemas.microsoft.com/office/powerpoint/2010/main" val="5840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537F64-4C96-4AA8-BB21-E8053A3186DD}"/>
              </a:ext>
            </a:extLst>
          </p:cNvPr>
          <p:cNvSpPr>
            <a:spLocks noGrp="1"/>
          </p:cNvSpPr>
          <p:nvPr>
            <p:ph type="body" idx="1"/>
          </p:nvPr>
        </p:nvSpPr>
        <p:spPr>
          <a:xfrm>
            <a:off x="832104" y="5652264"/>
            <a:ext cx="6803136" cy="365760"/>
          </a:xfrm>
        </p:spPr>
        <p:txBody>
          <a:bodyPr vert="horz" lIns="91440" tIns="45720" rIns="91440" bIns="45720" rtlCol="0" anchor="t">
            <a:noAutofit/>
          </a:bodyPr>
          <a:lstStyle/>
          <a:p>
            <a:pPr marL="0" indent="0">
              <a:buNone/>
            </a:pPr>
            <a:r>
              <a:rPr lang="en-US" sz="3400" dirty="0">
                <a:cs typeface="Arial"/>
              </a:rPr>
              <a:t>A Cold War Strategy</a:t>
            </a:r>
          </a:p>
        </p:txBody>
      </p:sp>
      <p:sp>
        <p:nvSpPr>
          <p:cNvPr id="13" name="Slide Number Placeholder 2">
            <a:extLst>
              <a:ext uri="{FF2B5EF4-FFF2-40B4-BE49-F238E27FC236}">
                <a16:creationId xmlns:a16="http://schemas.microsoft.com/office/drawing/2014/main" id="{0A82442E-ED6D-4608-8A56-8C14FC8A5768}"/>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3</a:t>
            </a:fld>
            <a:endParaRPr lang="en-US" noProof="0"/>
          </a:p>
        </p:txBody>
      </p:sp>
      <p:sp>
        <p:nvSpPr>
          <p:cNvPr id="2" name="Title 1">
            <a:extLst>
              <a:ext uri="{FF2B5EF4-FFF2-40B4-BE49-F238E27FC236}">
                <a16:creationId xmlns:a16="http://schemas.microsoft.com/office/drawing/2014/main" id="{632BE5BF-9922-45FB-8F3F-4446D40A051B}"/>
              </a:ext>
            </a:extLst>
          </p:cNvPr>
          <p:cNvSpPr>
            <a:spLocks noGrp="1"/>
          </p:cNvSpPr>
          <p:nvPr>
            <p:ph type="title"/>
          </p:nvPr>
        </p:nvSpPr>
        <p:spPr>
          <a:xfrm>
            <a:off x="832104" y="4746812"/>
            <a:ext cx="10106289" cy="859055"/>
          </a:xfrm>
        </p:spPr>
        <p:txBody>
          <a:bodyPr anchor="b">
            <a:normAutofit/>
          </a:bodyPr>
          <a:lstStyle/>
          <a:p>
            <a:r>
              <a:rPr lang="en-US" sz="3400" dirty="0"/>
              <a:t>The Rise of the U.S. Military Industrial Complex:</a:t>
            </a:r>
          </a:p>
        </p:txBody>
      </p:sp>
      <p:sp>
        <p:nvSpPr>
          <p:cNvPr id="8" name="Slide Number Placeholder 2" hidden="1">
            <a:extLst>
              <a:ext uri="{FF2B5EF4-FFF2-40B4-BE49-F238E27FC236}">
                <a16:creationId xmlns:a16="http://schemas.microsoft.com/office/drawing/2014/main" id="{D4054C18-C72C-4DAD-8870-2B388AFAB1E8}"/>
              </a:ext>
            </a:extLst>
          </p:cNvPr>
          <p:cNvSpPr>
            <a:spLocks noGrp="1"/>
          </p:cNvSpPr>
          <p:nvPr>
            <p:ph type="sldNum" sz="quarter" idx="4294967295"/>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3</a:t>
            </a:fld>
            <a:endParaRPr lang="en-US" noProof="0"/>
          </a:p>
        </p:txBody>
      </p:sp>
      <p:pic>
        <p:nvPicPr>
          <p:cNvPr id="4" name="Picture 3">
            <a:extLst>
              <a:ext uri="{FF2B5EF4-FFF2-40B4-BE49-F238E27FC236}">
                <a16:creationId xmlns:a16="http://schemas.microsoft.com/office/drawing/2014/main" id="{9EED0CB9-024A-49A9-A826-6AF8D2B28E26}"/>
              </a:ext>
            </a:extLst>
          </p:cNvPr>
          <p:cNvPicPr>
            <a:picLocks noChangeAspect="1"/>
          </p:cNvPicPr>
          <p:nvPr/>
        </p:nvPicPr>
        <p:blipFill>
          <a:blip r:embed="rId2"/>
          <a:stretch>
            <a:fillRect/>
          </a:stretch>
        </p:blipFill>
        <p:spPr>
          <a:xfrm>
            <a:off x="4428565" y="245327"/>
            <a:ext cx="6368303" cy="4237371"/>
          </a:xfrm>
          <a:prstGeom prst="rect">
            <a:avLst/>
          </a:prstGeom>
          <a:ln>
            <a:noFill/>
          </a:ln>
          <a:effectLst>
            <a:softEdge rad="112500"/>
          </a:effectLst>
        </p:spPr>
      </p:pic>
    </p:spTree>
    <p:extLst>
      <p:ext uri="{BB962C8B-B14F-4D97-AF65-F5344CB8AC3E}">
        <p14:creationId xmlns:p14="http://schemas.microsoft.com/office/powerpoint/2010/main" val="39469345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185196" y="564266"/>
            <a:ext cx="11748304" cy="1553901"/>
          </a:xfrm>
        </p:spPr>
        <p:txBody>
          <a:bodyPr>
            <a:normAutofit fontScale="90000"/>
          </a:bodyPr>
          <a:lstStyle/>
          <a:p>
            <a:pPr algn="ctr"/>
            <a:r>
              <a:rPr lang="en-US" dirty="0"/>
              <a:t>What is the military-industrial complex?</a:t>
            </a:r>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4</a:t>
            </a:fld>
            <a:endParaRPr lang="en-US" dirty="0"/>
          </a:p>
        </p:txBody>
      </p:sp>
      <p:pic>
        <p:nvPicPr>
          <p:cNvPr id="3" name="Online Media 2" title="Eisenhower's Warning: Military Industrial Complex's Growing Budget | Think Back | The New York Times">
            <a:hlinkClick r:id="" action="ppaction://media"/>
            <a:extLst>
              <a:ext uri="{FF2B5EF4-FFF2-40B4-BE49-F238E27FC236}">
                <a16:creationId xmlns:a16="http://schemas.microsoft.com/office/drawing/2014/main" id="{2A9C9BE4-4BAE-4ACA-A74D-65C1A9E828C1}"/>
              </a:ext>
            </a:extLst>
          </p:cNvPr>
          <p:cNvPicPr>
            <a:picLocks noRot="1" noChangeAspect="1"/>
          </p:cNvPicPr>
          <p:nvPr>
            <a:videoFile r:link="rId1"/>
          </p:nvPr>
        </p:nvPicPr>
        <p:blipFill>
          <a:blip r:embed="rId4"/>
          <a:stretch>
            <a:fillRect/>
          </a:stretch>
        </p:blipFill>
        <p:spPr>
          <a:xfrm>
            <a:off x="2708910" y="2379334"/>
            <a:ext cx="6503670" cy="3674573"/>
          </a:xfrm>
          <a:prstGeom prst="rect">
            <a:avLst/>
          </a:prstGeom>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D09-73D1-4FF4-896B-8B4B86726E8A}"/>
              </a:ext>
            </a:extLst>
          </p:cNvPr>
          <p:cNvSpPr>
            <a:spLocks noGrp="1"/>
          </p:cNvSpPr>
          <p:nvPr>
            <p:ph type="title"/>
          </p:nvPr>
        </p:nvSpPr>
        <p:spPr>
          <a:xfrm>
            <a:off x="444500" y="542925"/>
            <a:ext cx="11214100" cy="535531"/>
          </a:xfrm>
        </p:spPr>
        <p:txBody>
          <a:bodyPr wrap="square" anchor="t">
            <a:normAutofit/>
          </a:bodyPr>
          <a:lstStyle/>
          <a:p>
            <a:r>
              <a:rPr lang="en-US" sz="3000"/>
              <a:t>The Rise of the Military Industrial Complex During the Cold War</a:t>
            </a:r>
          </a:p>
        </p:txBody>
      </p:sp>
      <p:sp>
        <p:nvSpPr>
          <p:cNvPr id="3" name="Slide Number Placeholder 2">
            <a:extLst>
              <a:ext uri="{FF2B5EF4-FFF2-40B4-BE49-F238E27FC236}">
                <a16:creationId xmlns:a16="http://schemas.microsoft.com/office/drawing/2014/main" id="{88630992-279D-494A-9354-85C366420942}"/>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5</a:t>
            </a:fld>
            <a:endParaRPr lang="en-US" noProof="0"/>
          </a:p>
        </p:txBody>
      </p:sp>
      <p:sp>
        <p:nvSpPr>
          <p:cNvPr id="4" name="Text Placeholder 3">
            <a:extLst>
              <a:ext uri="{FF2B5EF4-FFF2-40B4-BE49-F238E27FC236}">
                <a16:creationId xmlns:a16="http://schemas.microsoft.com/office/drawing/2014/main" id="{2DF8099B-D3CE-4EBF-8C67-7D3219EF7FA4}"/>
              </a:ext>
            </a:extLst>
          </p:cNvPr>
          <p:cNvSpPr>
            <a:spLocks noGrp="1"/>
          </p:cNvSpPr>
          <p:nvPr>
            <p:ph sz="half" idx="1"/>
          </p:nvPr>
        </p:nvSpPr>
        <p:spPr>
          <a:xfrm>
            <a:off x="443365" y="1517714"/>
            <a:ext cx="5652635" cy="5162485"/>
          </a:xfrm>
        </p:spPr>
        <p:txBody>
          <a:bodyPr vert="horz" lIns="91440" tIns="45720" rIns="91440" bIns="45720" rtlCol="0" anchor="t">
            <a:normAutofit/>
          </a:bodyPr>
          <a:lstStyle/>
          <a:p>
            <a:pPr marL="0" indent="0">
              <a:buNone/>
            </a:pPr>
            <a:r>
              <a:rPr lang="en-US" sz="2800" dirty="0"/>
              <a:t>“The </a:t>
            </a:r>
            <a:r>
              <a:rPr lang="en-US" sz="2800" b="1" i="1" u="sng" dirty="0"/>
              <a:t>military–industrial complex</a:t>
            </a:r>
            <a:r>
              <a:rPr lang="en-US" sz="2800" i="1" u="sng" dirty="0"/>
              <a:t> </a:t>
            </a:r>
            <a:r>
              <a:rPr lang="en-US" sz="2800" dirty="0"/>
              <a:t>describes the relationship between a nation’s military and the defense industry that supplies it, seen together as a </a:t>
            </a:r>
            <a:r>
              <a:rPr lang="en-US" sz="2800" b="1" i="1" u="sng" dirty="0"/>
              <a:t>vested interest which influences public policies.</a:t>
            </a:r>
            <a:r>
              <a:rPr lang="en-US" sz="2800" dirty="0"/>
              <a:t>  A driving factor behind this relationship between the government and defense-minded corporations is that </a:t>
            </a:r>
            <a:r>
              <a:rPr lang="en-US" sz="2800" b="1" i="1" u="sng" dirty="0"/>
              <a:t>both sides benefit</a:t>
            </a:r>
            <a:r>
              <a:rPr lang="en-US" sz="2800" dirty="0"/>
              <a:t>—one side from obtaining war weapons, and the other from being paid to supply them.” </a:t>
            </a:r>
            <a:endParaRPr lang="en-US" sz="2800" i="1" dirty="0">
              <a:cs typeface="Arial"/>
            </a:endParaRPr>
          </a:p>
        </p:txBody>
      </p:sp>
      <p:pic>
        <p:nvPicPr>
          <p:cNvPr id="5" name="Picture 4">
            <a:extLst>
              <a:ext uri="{FF2B5EF4-FFF2-40B4-BE49-F238E27FC236}">
                <a16:creationId xmlns:a16="http://schemas.microsoft.com/office/drawing/2014/main" id="{E6D84241-4A95-4BCE-A66D-46F2E0BBD45F}"/>
              </a:ext>
            </a:extLst>
          </p:cNvPr>
          <p:cNvPicPr>
            <a:picLocks noChangeAspect="1"/>
          </p:cNvPicPr>
          <p:nvPr/>
        </p:nvPicPr>
        <p:blipFill rotWithShape="1">
          <a:blip r:embed="rId3"/>
          <a:srcRect l="8185" r="2243" b="2"/>
          <a:stretch/>
        </p:blipFill>
        <p:spPr>
          <a:xfrm>
            <a:off x="6474163" y="1517715"/>
            <a:ext cx="5184437" cy="4659248"/>
          </a:xfrm>
          <a:prstGeom prst="rect">
            <a:avLst/>
          </a:prstGeom>
          <a:ln>
            <a:noFill/>
          </a:ln>
          <a:effectLst>
            <a:softEdge rad="112500"/>
          </a:effectLst>
        </p:spPr>
      </p:pic>
      <p:sp>
        <p:nvSpPr>
          <p:cNvPr id="6" name="TextBox 5">
            <a:extLst>
              <a:ext uri="{FF2B5EF4-FFF2-40B4-BE49-F238E27FC236}">
                <a16:creationId xmlns:a16="http://schemas.microsoft.com/office/drawing/2014/main" id="{7C1C6C1C-63C7-47B9-AEC4-3BD911CE7D08}"/>
              </a:ext>
            </a:extLst>
          </p:cNvPr>
          <p:cNvSpPr txBox="1"/>
          <p:nvPr/>
        </p:nvSpPr>
        <p:spPr>
          <a:xfrm>
            <a:off x="6203576" y="6176963"/>
            <a:ext cx="6096000" cy="369332"/>
          </a:xfrm>
          <a:prstGeom prst="rect">
            <a:avLst/>
          </a:prstGeom>
          <a:noFill/>
        </p:spPr>
        <p:txBody>
          <a:bodyPr wrap="square" rtlCol="0">
            <a:spAutoFit/>
          </a:bodyPr>
          <a:lstStyle/>
          <a:p>
            <a:r>
              <a:rPr lang="en-US" i="1" dirty="0">
                <a:solidFill>
                  <a:schemeClr val="bg1"/>
                </a:solidFill>
              </a:rPr>
              <a:t>President Harry Truman with a T41 (tank) prototype.</a:t>
            </a:r>
          </a:p>
        </p:txBody>
      </p:sp>
    </p:spTree>
    <p:extLst>
      <p:ext uri="{BB962C8B-B14F-4D97-AF65-F5344CB8AC3E}">
        <p14:creationId xmlns:p14="http://schemas.microsoft.com/office/powerpoint/2010/main" val="98085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C3FB70-8448-49AA-8743-8A87B4D09BE7}"/>
              </a:ext>
            </a:extLst>
          </p:cNvPr>
          <p:cNvSpPr>
            <a:spLocks noGrp="1"/>
          </p:cNvSpPr>
          <p:nvPr>
            <p:ph type="sldNum" sz="quarter" idx="12"/>
          </p:nvPr>
        </p:nvSpPr>
        <p:spPr/>
        <p:txBody>
          <a:bodyPr/>
          <a:lstStyle/>
          <a:p>
            <a:fld id="{C263D6C4-4840-40CC-AC84-17E24B3B7BDE}" type="slidenum">
              <a:rPr lang="en-US" noProof="0" smtClean="0"/>
              <a:pPr/>
              <a:t>6</a:t>
            </a:fld>
            <a:endParaRPr lang="en-US" noProof="0" dirty="0"/>
          </a:p>
        </p:txBody>
      </p:sp>
      <p:pic>
        <p:nvPicPr>
          <p:cNvPr id="7" name="Content Placeholder 6">
            <a:extLst>
              <a:ext uri="{FF2B5EF4-FFF2-40B4-BE49-F238E27FC236}">
                <a16:creationId xmlns:a16="http://schemas.microsoft.com/office/drawing/2014/main" id="{D4C696CB-2B17-4E5E-BB68-C7B72FCE7E85}"/>
              </a:ext>
            </a:extLst>
          </p:cNvPr>
          <p:cNvPicPr>
            <a:picLocks noGrp="1" noChangeAspect="1"/>
          </p:cNvPicPr>
          <p:nvPr>
            <p:ph idx="1"/>
          </p:nvPr>
        </p:nvPicPr>
        <p:blipFill>
          <a:blip r:embed="rId3"/>
          <a:stretch>
            <a:fillRect/>
          </a:stretch>
        </p:blipFill>
        <p:spPr>
          <a:xfrm>
            <a:off x="1362635" y="110422"/>
            <a:ext cx="9510814" cy="6569778"/>
          </a:xfrm>
          <a:prstGeom prst="rect">
            <a:avLst/>
          </a:prstGeom>
        </p:spPr>
      </p:pic>
    </p:spTree>
    <p:extLst>
      <p:ext uri="{BB962C8B-B14F-4D97-AF65-F5344CB8AC3E}">
        <p14:creationId xmlns:p14="http://schemas.microsoft.com/office/powerpoint/2010/main" val="2205034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FA11-5257-43EC-95B5-11744DD736E1}"/>
              </a:ext>
            </a:extLst>
          </p:cNvPr>
          <p:cNvSpPr>
            <a:spLocks noGrp="1"/>
          </p:cNvSpPr>
          <p:nvPr>
            <p:ph type="title"/>
          </p:nvPr>
        </p:nvSpPr>
        <p:spPr>
          <a:xfrm>
            <a:off x="444500" y="542925"/>
            <a:ext cx="11214100" cy="535531"/>
          </a:xfrm>
        </p:spPr>
        <p:txBody>
          <a:bodyPr wrap="square" anchor="t">
            <a:noAutofit/>
          </a:bodyPr>
          <a:lstStyle/>
          <a:p>
            <a:r>
              <a:rPr lang="en-US" sz="3600" dirty="0"/>
              <a:t>Why did the military-industrial complex emerge?</a:t>
            </a:r>
          </a:p>
        </p:txBody>
      </p:sp>
      <p:sp>
        <p:nvSpPr>
          <p:cNvPr id="3" name="Slide Number Placeholder 2">
            <a:extLst>
              <a:ext uri="{FF2B5EF4-FFF2-40B4-BE49-F238E27FC236}">
                <a16:creationId xmlns:a16="http://schemas.microsoft.com/office/drawing/2014/main" id="{29C84F2C-1D85-46E2-BC6E-2091A847F15D}"/>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7</a:t>
            </a:fld>
            <a:endParaRPr lang="en-US" noProof="0"/>
          </a:p>
        </p:txBody>
      </p:sp>
      <p:pic>
        <p:nvPicPr>
          <p:cNvPr id="5" name="Picture 4">
            <a:extLst>
              <a:ext uri="{FF2B5EF4-FFF2-40B4-BE49-F238E27FC236}">
                <a16:creationId xmlns:a16="http://schemas.microsoft.com/office/drawing/2014/main" id="{5682DA56-0F65-4B38-BAB1-1D392ED17BF5}"/>
              </a:ext>
            </a:extLst>
          </p:cNvPr>
          <p:cNvPicPr>
            <a:picLocks noChangeAspect="1"/>
          </p:cNvPicPr>
          <p:nvPr/>
        </p:nvPicPr>
        <p:blipFill rotWithShape="1">
          <a:blip r:embed="rId3"/>
          <a:srcRect l="16752" r="8972" b="-2"/>
          <a:stretch/>
        </p:blipFill>
        <p:spPr>
          <a:xfrm>
            <a:off x="443365" y="1517715"/>
            <a:ext cx="5184437" cy="4659248"/>
          </a:xfrm>
          <a:prstGeom prst="rect">
            <a:avLst/>
          </a:prstGeom>
          <a:ln>
            <a:noFill/>
          </a:ln>
          <a:effectLst>
            <a:softEdge rad="112500"/>
          </a:effectLst>
        </p:spPr>
      </p:pic>
      <p:sp>
        <p:nvSpPr>
          <p:cNvPr id="4" name="Text Placeholder 3">
            <a:extLst>
              <a:ext uri="{FF2B5EF4-FFF2-40B4-BE49-F238E27FC236}">
                <a16:creationId xmlns:a16="http://schemas.microsoft.com/office/drawing/2014/main" id="{0C05F51A-3ABA-4877-8BE1-646097D8C6CA}"/>
              </a:ext>
            </a:extLst>
          </p:cNvPr>
          <p:cNvSpPr>
            <a:spLocks noGrp="1"/>
          </p:cNvSpPr>
          <p:nvPr>
            <p:ph sz="half" idx="2"/>
          </p:nvPr>
        </p:nvSpPr>
        <p:spPr>
          <a:xfrm>
            <a:off x="6474163" y="1517715"/>
            <a:ext cx="5184437" cy="4659248"/>
          </a:xfrm>
        </p:spPr>
        <p:txBody>
          <a:bodyPr>
            <a:normAutofit fontScale="92500"/>
          </a:bodyPr>
          <a:lstStyle/>
          <a:p>
            <a:r>
              <a:rPr lang="en-US" sz="3600" dirty="0"/>
              <a:t>Post-WWII military expansion</a:t>
            </a:r>
          </a:p>
          <a:p>
            <a:r>
              <a:rPr lang="en-US" sz="3600" dirty="0"/>
              <a:t>Korean War (1950-1953)</a:t>
            </a:r>
          </a:p>
          <a:p>
            <a:r>
              <a:rPr lang="en-US" sz="3600" dirty="0"/>
              <a:t>Cold War between the U.S. and the Soviet Union</a:t>
            </a:r>
          </a:p>
          <a:p>
            <a:pPr lvl="1"/>
            <a:r>
              <a:rPr lang="en-US" sz="3400" dirty="0"/>
              <a:t>National policy: Readiness (preparedness) for war</a:t>
            </a:r>
          </a:p>
          <a:p>
            <a:endParaRPr lang="en-US" dirty="0"/>
          </a:p>
        </p:txBody>
      </p:sp>
      <p:sp>
        <p:nvSpPr>
          <p:cNvPr id="6" name="TextBox 5">
            <a:extLst>
              <a:ext uri="{FF2B5EF4-FFF2-40B4-BE49-F238E27FC236}">
                <a16:creationId xmlns:a16="http://schemas.microsoft.com/office/drawing/2014/main" id="{0B815E12-6128-4189-B3A4-5DD883F55933}"/>
              </a:ext>
            </a:extLst>
          </p:cNvPr>
          <p:cNvSpPr txBox="1"/>
          <p:nvPr/>
        </p:nvSpPr>
        <p:spPr>
          <a:xfrm>
            <a:off x="0" y="6225430"/>
            <a:ext cx="5981075" cy="646331"/>
          </a:xfrm>
          <a:prstGeom prst="rect">
            <a:avLst/>
          </a:prstGeom>
          <a:noFill/>
        </p:spPr>
        <p:txBody>
          <a:bodyPr wrap="square" rtlCol="0">
            <a:spAutoFit/>
          </a:bodyPr>
          <a:lstStyle/>
          <a:p>
            <a:pPr algn="ctr"/>
            <a:r>
              <a:rPr lang="en-US" i="1" dirty="0">
                <a:solidFill>
                  <a:schemeClr val="bg1"/>
                </a:solidFill>
              </a:rPr>
              <a:t>American B-29 Superfortress Bombers </a:t>
            </a:r>
          </a:p>
          <a:p>
            <a:pPr algn="ctr"/>
            <a:r>
              <a:rPr lang="en-US" i="1" dirty="0">
                <a:solidFill>
                  <a:schemeClr val="bg1"/>
                </a:solidFill>
              </a:rPr>
              <a:t>dropping their payloads during the Korean War. </a:t>
            </a:r>
          </a:p>
        </p:txBody>
      </p:sp>
    </p:spTree>
    <p:extLst>
      <p:ext uri="{BB962C8B-B14F-4D97-AF65-F5344CB8AC3E}">
        <p14:creationId xmlns:p14="http://schemas.microsoft.com/office/powerpoint/2010/main" val="188275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6493-2350-994E-BF61-19A0B9832F89}"/>
              </a:ext>
            </a:extLst>
          </p:cNvPr>
          <p:cNvSpPr>
            <a:spLocks noGrp="1"/>
          </p:cNvSpPr>
          <p:nvPr>
            <p:ph type="title"/>
          </p:nvPr>
        </p:nvSpPr>
        <p:spPr>
          <a:xfrm>
            <a:off x="444500" y="542925"/>
            <a:ext cx="11214100" cy="715581"/>
          </a:xfrm>
        </p:spPr>
        <p:txBody>
          <a:bodyPr/>
          <a:lstStyle/>
          <a:p>
            <a:r>
              <a:rPr lang="en-US" sz="4500" dirty="0">
                <a:solidFill>
                  <a:schemeClr val="tx1"/>
                </a:solidFill>
              </a:rPr>
              <a:t>Let’s Consider:</a:t>
            </a:r>
          </a:p>
        </p:txBody>
      </p:sp>
      <p:sp>
        <p:nvSpPr>
          <p:cNvPr id="3" name="Slide Number Placeholder 2">
            <a:extLst>
              <a:ext uri="{FF2B5EF4-FFF2-40B4-BE49-F238E27FC236}">
                <a16:creationId xmlns:a16="http://schemas.microsoft.com/office/drawing/2014/main" id="{5F28A386-FBA9-C947-A783-771128A07058}"/>
              </a:ext>
            </a:extLst>
          </p:cNvPr>
          <p:cNvSpPr>
            <a:spLocks noGrp="1"/>
          </p:cNvSpPr>
          <p:nvPr>
            <p:ph type="sldNum" sz="quarter" idx="12"/>
          </p:nvPr>
        </p:nvSpPr>
        <p:spPr/>
        <p:txBody>
          <a:bodyPr/>
          <a:lstStyle/>
          <a:p>
            <a:fld id="{C263D6C4-4840-40CC-AC84-17E24B3B7BDE}" type="slidenum">
              <a:rPr lang="en-US" noProof="0" smtClean="0"/>
              <a:pPr/>
              <a:t>8</a:t>
            </a:fld>
            <a:endParaRPr lang="en-US" noProof="0" dirty="0"/>
          </a:p>
        </p:txBody>
      </p:sp>
      <p:sp>
        <p:nvSpPr>
          <p:cNvPr id="4" name="Content Placeholder 3">
            <a:extLst>
              <a:ext uri="{FF2B5EF4-FFF2-40B4-BE49-F238E27FC236}">
                <a16:creationId xmlns:a16="http://schemas.microsoft.com/office/drawing/2014/main" id="{2CFA04F6-31FB-5744-B357-E5F73B0F356E}"/>
              </a:ext>
            </a:extLst>
          </p:cNvPr>
          <p:cNvSpPr>
            <a:spLocks noGrp="1"/>
          </p:cNvSpPr>
          <p:nvPr>
            <p:ph sz="half" idx="1"/>
          </p:nvPr>
        </p:nvSpPr>
        <p:spPr>
          <a:xfrm>
            <a:off x="444500" y="1838389"/>
            <a:ext cx="5184437" cy="4659248"/>
          </a:xfrm>
        </p:spPr>
        <p:txBody>
          <a:bodyPr>
            <a:normAutofit/>
          </a:bodyPr>
          <a:lstStyle/>
          <a:p>
            <a:r>
              <a:rPr lang="en-US" sz="3800" dirty="0">
                <a:solidFill>
                  <a:schemeClr val="tx1"/>
                </a:solidFill>
              </a:rPr>
              <a:t>Can artwork be made as a result of, or in response to,  the military-industrial complex?</a:t>
            </a:r>
          </a:p>
          <a:p>
            <a:endParaRPr lang="en-US" sz="3800" dirty="0">
              <a:solidFill>
                <a:schemeClr val="tx1"/>
              </a:solidFill>
            </a:endParaRPr>
          </a:p>
          <a:p>
            <a:r>
              <a:rPr lang="en-US" sz="3800" dirty="0">
                <a:solidFill>
                  <a:schemeClr val="tx1"/>
                </a:solidFill>
              </a:rPr>
              <a:t>What could that look like?</a:t>
            </a:r>
          </a:p>
          <a:p>
            <a:endParaRPr lang="en-US" sz="3800" dirty="0">
              <a:solidFill>
                <a:schemeClr val="tx1"/>
              </a:solidFill>
            </a:endParaRPr>
          </a:p>
          <a:p>
            <a:endParaRPr lang="en-US" sz="3800" dirty="0">
              <a:solidFill>
                <a:schemeClr val="tx1"/>
              </a:solidFill>
            </a:endParaRPr>
          </a:p>
        </p:txBody>
      </p:sp>
      <p:pic>
        <p:nvPicPr>
          <p:cNvPr id="1026" name="Picture 2" descr="Eisenhower&amp;#39;s Prophecy: The Healthcare Industrial Complex (TM) - 4sight  Health : 4sight Health">
            <a:extLst>
              <a:ext uri="{FF2B5EF4-FFF2-40B4-BE49-F238E27FC236}">
                <a16:creationId xmlns:a16="http://schemas.microsoft.com/office/drawing/2014/main" id="{DBDAF333-ABAB-4677-8082-34CF2CA8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499" y="900715"/>
            <a:ext cx="5971721" cy="541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1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2455C2-507A-42C4-91E5-158ECFA071CA}"/>
              </a:ext>
            </a:extLst>
          </p:cNvPr>
          <p:cNvSpPr>
            <a:spLocks noGrp="1"/>
          </p:cNvSpPr>
          <p:nvPr>
            <p:ph type="title"/>
          </p:nvPr>
        </p:nvSpPr>
        <p:spPr>
          <a:xfrm>
            <a:off x="444499" y="486998"/>
            <a:ext cx="11547631" cy="1200329"/>
          </a:xfrm>
        </p:spPr>
        <p:txBody>
          <a:bodyPr/>
          <a:lstStyle/>
          <a:p>
            <a:r>
              <a:rPr lang="en-US" sz="4000" dirty="0">
                <a:cs typeface="Arial"/>
              </a:rPr>
              <a:t>Gamaliel Rodríguez (Artist)</a:t>
            </a:r>
            <a:br>
              <a:rPr lang="en-US" sz="4000" dirty="0">
                <a:cs typeface="Arial"/>
              </a:rPr>
            </a:br>
            <a:endParaRPr lang="en-US" sz="4000" dirty="0"/>
          </a:p>
        </p:txBody>
      </p:sp>
      <p:sp>
        <p:nvSpPr>
          <p:cNvPr id="3" name="Slide Number Placeholder 2">
            <a:extLst>
              <a:ext uri="{FF2B5EF4-FFF2-40B4-BE49-F238E27FC236}">
                <a16:creationId xmlns:a16="http://schemas.microsoft.com/office/drawing/2014/main" id="{1AF808A7-9F03-47CE-8FC2-E5261649906F}"/>
              </a:ext>
            </a:extLst>
          </p:cNvPr>
          <p:cNvSpPr>
            <a:spLocks noGrp="1"/>
          </p:cNvSpPr>
          <p:nvPr>
            <p:ph type="sldNum" sz="quarter" idx="12"/>
          </p:nvPr>
        </p:nvSpPr>
        <p:spPr>
          <a:xfrm>
            <a:off x="11252200" y="6315075"/>
            <a:ext cx="406400" cy="365125"/>
          </a:xfrm>
        </p:spPr>
        <p:txBody>
          <a:bodyPr anchor="ctr">
            <a:normAutofit/>
          </a:bodyPr>
          <a:lstStyle/>
          <a:p>
            <a:pPr>
              <a:spcAft>
                <a:spcPts val="600"/>
              </a:spcAft>
            </a:pPr>
            <a:fld id="{C263D6C4-4840-40CC-AC84-17E24B3B7BDE}" type="slidenum">
              <a:rPr lang="en-US" noProof="0" smtClean="0"/>
              <a:pPr>
                <a:spcAft>
                  <a:spcPts val="600"/>
                </a:spcAft>
              </a:pPr>
              <a:t>9</a:t>
            </a:fld>
            <a:endParaRPr lang="en-US" noProof="0"/>
          </a:p>
        </p:txBody>
      </p:sp>
      <p:pic>
        <p:nvPicPr>
          <p:cNvPr id="5" name="Picture 5">
            <a:extLst>
              <a:ext uri="{FF2B5EF4-FFF2-40B4-BE49-F238E27FC236}">
                <a16:creationId xmlns:a16="http://schemas.microsoft.com/office/drawing/2014/main" id="{280AF469-824A-4272-AF7D-37170A0616BF}"/>
              </a:ext>
            </a:extLst>
          </p:cNvPr>
          <p:cNvPicPr>
            <a:picLocks noChangeAspect="1"/>
          </p:cNvPicPr>
          <p:nvPr/>
        </p:nvPicPr>
        <p:blipFill rotWithShape="1">
          <a:blip r:embed="rId2"/>
          <a:srcRect t="23494" r="-2" b="15803"/>
          <a:stretch/>
        </p:blipFill>
        <p:spPr>
          <a:xfrm>
            <a:off x="443365" y="1517715"/>
            <a:ext cx="5184437" cy="4659248"/>
          </a:xfrm>
          <a:prstGeom prst="rect">
            <a:avLst/>
          </a:prstGeom>
          <a:ln>
            <a:noFill/>
          </a:ln>
          <a:effectLst>
            <a:softEdge rad="112500"/>
          </a:effectLst>
        </p:spPr>
      </p:pic>
      <p:sp>
        <p:nvSpPr>
          <p:cNvPr id="12" name="Content Placeholder 4">
            <a:extLst>
              <a:ext uri="{FF2B5EF4-FFF2-40B4-BE49-F238E27FC236}">
                <a16:creationId xmlns:a16="http://schemas.microsoft.com/office/drawing/2014/main" id="{E46C3B61-AF50-41F5-884D-86C130DB1142}"/>
              </a:ext>
            </a:extLst>
          </p:cNvPr>
          <p:cNvSpPr>
            <a:spLocks noGrp="1"/>
          </p:cNvSpPr>
          <p:nvPr>
            <p:ph sz="half" idx="2"/>
          </p:nvPr>
        </p:nvSpPr>
        <p:spPr>
          <a:xfrm>
            <a:off x="5896130" y="1517714"/>
            <a:ext cx="6096000" cy="5162485"/>
          </a:xfrm>
        </p:spPr>
        <p:txBody>
          <a:bodyPr vert="horz" lIns="91440" tIns="45720" rIns="91440" bIns="45720" rtlCol="0" anchor="t">
            <a:noAutofit/>
          </a:bodyPr>
          <a:lstStyle/>
          <a:p>
            <a:r>
              <a:rPr lang="en-US" sz="3000" dirty="0">
                <a:ea typeface="+mn-lt"/>
                <a:cs typeface="+mn-lt"/>
              </a:rPr>
              <a:t>Enlisted in the U.S. Army (2 </a:t>
            </a:r>
            <a:r>
              <a:rPr lang="en-US" sz="3000" dirty="0" err="1">
                <a:ea typeface="+mn-lt"/>
                <a:cs typeface="+mn-lt"/>
              </a:rPr>
              <a:t>yrs</a:t>
            </a:r>
            <a:r>
              <a:rPr lang="en-US" sz="3000" dirty="0">
                <a:ea typeface="+mn-lt"/>
                <a:cs typeface="+mn-lt"/>
              </a:rPr>
              <a:t>) </a:t>
            </a:r>
          </a:p>
          <a:p>
            <a:r>
              <a:rPr lang="en-US" sz="3000" dirty="0">
                <a:ea typeface="+mn-lt"/>
                <a:cs typeface="+mn-lt"/>
              </a:rPr>
              <a:t>Artwork focuses on militarization </a:t>
            </a:r>
          </a:p>
          <a:p>
            <a:pPr marL="0" indent="0">
              <a:buNone/>
            </a:pPr>
            <a:endParaRPr lang="en-US" sz="3000" dirty="0">
              <a:ea typeface="+mn-lt"/>
              <a:cs typeface="+mn-lt"/>
            </a:endParaRPr>
          </a:p>
          <a:p>
            <a:pPr marL="0" indent="0" algn="ctr">
              <a:buNone/>
            </a:pPr>
            <a:r>
              <a:rPr lang="en-US" sz="3000" i="1" dirty="0">
                <a:ea typeface="+mn-lt"/>
                <a:cs typeface="+mn-lt"/>
              </a:rPr>
              <a:t>“It is not my desire to criticize any country, or praise it. My work is not political. I present an image, and I let people draw their own conclusions. What I am fascinated by is the subject of power and its consequences”.                - Gamaliel Rodríguez, 2013</a:t>
            </a:r>
            <a:endParaRPr lang="en-US" sz="3000" i="1" dirty="0">
              <a:cs typeface="Arial"/>
            </a:endParaRPr>
          </a:p>
          <a:p>
            <a:endParaRPr lang="en-US" sz="3000" dirty="0">
              <a:cs typeface="Arial"/>
            </a:endParaRPr>
          </a:p>
          <a:p>
            <a:endParaRPr lang="en-US" sz="3000" dirty="0">
              <a:ea typeface="+mn-lt"/>
              <a:cs typeface="+mn-lt"/>
            </a:endParaRPr>
          </a:p>
          <a:p>
            <a:pPr marL="0" indent="0">
              <a:buNone/>
            </a:pPr>
            <a:endParaRPr lang="en-US" sz="3000" dirty="0">
              <a:cs typeface="Arial"/>
            </a:endParaRPr>
          </a:p>
        </p:txBody>
      </p:sp>
    </p:spTree>
    <p:extLst>
      <p:ext uri="{BB962C8B-B14F-4D97-AF65-F5344CB8AC3E}">
        <p14:creationId xmlns:p14="http://schemas.microsoft.com/office/powerpoint/2010/main" val="4205150899"/>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84DEE2AA909C4582D548057D7443E5" ma:contentTypeVersion="4" ma:contentTypeDescription="Create a new document." ma:contentTypeScope="" ma:versionID="6fdb4c9c4d15728c785740b6b8da9a5d">
  <xsd:schema xmlns:xsd="http://www.w3.org/2001/XMLSchema" xmlns:xs="http://www.w3.org/2001/XMLSchema" xmlns:p="http://schemas.microsoft.com/office/2006/metadata/properties" xmlns:ns3="ee6b23ca-c512-44ed-89ce-698ff0ff3a3f" targetNamespace="http://schemas.microsoft.com/office/2006/metadata/properties" ma:root="true" ma:fieldsID="5c72d77d8740da4ec60e3aa96edbd65e" ns3:_="">
    <xsd:import namespace="ee6b23ca-c512-44ed-89ce-698ff0ff3a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6b23ca-c512-44ed-89ce-698ff0ff3a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e6b23ca-c512-44ed-89ce-698ff0ff3a3f" xsi:nil="true"/>
  </documentManagement>
</p:properties>
</file>

<file path=customXml/itemProps1.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2.xml><?xml version="1.0" encoding="utf-8"?>
<ds:datastoreItem xmlns:ds="http://schemas.openxmlformats.org/officeDocument/2006/customXml" ds:itemID="{9D48BCF1-C448-4FCD-960A-0C22F649A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6b23ca-c512-44ed-89ce-698ff0ff3a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757914-1161-4661-9696-421FD6935CDD}">
  <ds:schemaRefs>
    <ds:schemaRef ds:uri="ee6b23ca-c512-44ed-89ce-698ff0ff3a3f"/>
    <ds:schemaRef ds:uri="http://schemas.microsoft.com/office/2006/documentManagement/types"/>
    <ds:schemaRef ds:uri="http://schemas.openxmlformats.org/package/2006/metadata/core-properties"/>
    <ds:schemaRef ds:uri="http://purl.org/dc/term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455</TotalTime>
  <Words>723</Words>
  <Application>Microsoft Office PowerPoint</Application>
  <PresentationFormat>Widescreen</PresentationFormat>
  <Paragraphs>82</Paragraphs>
  <Slides>13</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Arial,Sans-Serif</vt:lpstr>
      <vt:lpstr>Calibri</vt:lpstr>
      <vt:lpstr>Cambria</vt:lpstr>
      <vt:lpstr>Symbol</vt:lpstr>
      <vt:lpstr>Times New Roman</vt:lpstr>
      <vt:lpstr>Trade Gothic LT Pro</vt:lpstr>
      <vt:lpstr>Trebuchet MS</vt:lpstr>
      <vt:lpstr>Office Theme</vt:lpstr>
      <vt:lpstr>A Look at the U.S.    Military-Industrial Complex                through Visual Art</vt:lpstr>
      <vt:lpstr>Today’s Lesson</vt:lpstr>
      <vt:lpstr>The Rise of the U.S. Military Industrial Complex:</vt:lpstr>
      <vt:lpstr>What is the military-industrial complex?</vt:lpstr>
      <vt:lpstr>The Rise of the Military Industrial Complex During the Cold War</vt:lpstr>
      <vt:lpstr>PowerPoint Presentation</vt:lpstr>
      <vt:lpstr>Why did the military-industrial complex emerge?</vt:lpstr>
      <vt:lpstr>Let’s Consider:</vt:lpstr>
      <vt:lpstr>Gamaliel Rodríguez (Artist) </vt:lpstr>
      <vt:lpstr>PowerPoint Presentation</vt:lpstr>
      <vt:lpstr>PowerPoint Presentation</vt:lpstr>
      <vt:lpstr>PowerPoint Presentation</vt:lpstr>
      <vt:lpstr>Consider this quote by the artist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and Legacy of the U.S. Military Industrial Complex</dc:title>
  <dc:creator>Cristina Viera</dc:creator>
  <cp:lastModifiedBy>Barbara Cruz</cp:lastModifiedBy>
  <cp:revision>134</cp:revision>
  <dcterms:created xsi:type="dcterms:W3CDTF">2021-09-20T15:49:05Z</dcterms:created>
  <dcterms:modified xsi:type="dcterms:W3CDTF">2021-09-28T11:28:06Z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0x0101008C84DEE2AA909C4582D548057D7443E5</vt:lpwstr>
  </property>
</Properties>
</file>