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57" r:id="rId3"/>
    <p:sldId id="258" r:id="rId4"/>
    <p:sldId id="259" r:id="rId5"/>
    <p:sldId id="267" r:id="rId6"/>
    <p:sldId id="266" r:id="rId7"/>
    <p:sldId id="270" r:id="rId8"/>
    <p:sldId id="272" r:id="rId9"/>
    <p:sldId id="271" r:id="rId10"/>
    <p:sldId id="273" r:id="rId11"/>
    <p:sldId id="274" r:id="rId12"/>
    <p:sldId id="268" r:id="rId13"/>
    <p:sldId id="264" r:id="rId14"/>
    <p:sldId id="263" r:id="rId15"/>
    <p:sldId id="262" r:id="rId16"/>
    <p:sldId id="282" r:id="rId17"/>
    <p:sldId id="269" r:id="rId18"/>
    <p:sldId id="265" r:id="rId19"/>
    <p:sldId id="278" r:id="rId20"/>
    <p:sldId id="260" r:id="rId21"/>
    <p:sldId id="279" r:id="rId22"/>
    <p:sldId id="261" r:id="rId23"/>
    <p:sldId id="280" r:id="rId24"/>
    <p:sldId id="281" r:id="rId25"/>
    <p:sldId id="283" r:id="rId26"/>
    <p:sldId id="353" r:id="rId27"/>
    <p:sldId id="352" r:id="rId28"/>
    <p:sldId id="351" r:id="rId29"/>
    <p:sldId id="354" r:id="rId30"/>
    <p:sldId id="277" r:id="rId31"/>
    <p:sldId id="35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966" autoAdjust="0"/>
  </p:normalViewPr>
  <p:slideViewPr>
    <p:cSldViewPr snapToGrid="0">
      <p:cViewPr varScale="1">
        <p:scale>
          <a:sx n="52" d="100"/>
          <a:sy n="52" d="100"/>
        </p:scale>
        <p:origin x="119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AAA8-58CA-4A08-B81C-82754EF4F118}"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A4DBB-AB38-447D-A272-FA983C93ECEE}" type="slidenum">
              <a:rPr lang="en-US" smtClean="0"/>
              <a:t>‹#›</a:t>
            </a:fld>
            <a:endParaRPr lang="en-US"/>
          </a:p>
        </p:txBody>
      </p:sp>
    </p:spTree>
    <p:extLst>
      <p:ext uri="{BB962C8B-B14F-4D97-AF65-F5344CB8AC3E}">
        <p14:creationId xmlns:p14="http://schemas.microsoft.com/office/powerpoint/2010/main" val="188870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ollections.museumca.org/?q=category/made/emory-douglas" TargetMode="External"/><Relationship Id="rId7" Type="http://schemas.openxmlformats.org/officeDocument/2006/relationships/hyperlink" Target="http://collections.museumca.org/?q=category/description/pape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collections.museumca.org/?q=category/description/offset-lithograph" TargetMode="External"/><Relationship Id="rId5" Type="http://schemas.openxmlformats.org/officeDocument/2006/relationships/hyperlink" Target="http://collections.museumca.org/?q=category/object-name/work-paper" TargetMode="External"/><Relationship Id="rId4" Type="http://schemas.openxmlformats.org/officeDocument/2006/relationships/hyperlink" Target="http://collections.museumca.org/?q=category/object-name/poster"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ingling.org/events/hank-willis-thomas-brandedunbranded"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 and lesson is based on the USF CAM exhibition </a:t>
            </a:r>
            <a:r>
              <a:rPr lang="en-US" sz="1200" i="1" kern="1200" dirty="0">
                <a:solidFill>
                  <a:schemeClr val="tx1"/>
                </a:solidFill>
                <a:effectLst/>
                <a:latin typeface="+mn-lt"/>
                <a:ea typeface="+mn-ea"/>
                <a:cs typeface="+mn-cs"/>
              </a:rPr>
              <a:t>Still Here: The Griffith J. Davis Photographs and Archives in Context</a:t>
            </a:r>
            <a:r>
              <a:rPr lang="en-US" sz="1200" kern="1200" dirty="0">
                <a:solidFill>
                  <a:schemeClr val="tx1"/>
                </a:solidFill>
                <a:effectLst/>
                <a:latin typeface="+mn-lt"/>
                <a:ea typeface="+mn-ea"/>
                <a:cs typeface="+mn-cs"/>
              </a:rPr>
              <a:t> (January 22 – March 6, 2021). It includes works by this pioneering photographer, photojournalist and senior US Foreign Service Officer Griffith J. Davis as well as works by contemporary Black artists Emory Douglas and Hank Willis Thomas.</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1</a:t>
            </a:fld>
            <a:endParaRPr lang="en-US"/>
          </a:p>
        </p:txBody>
      </p:sp>
    </p:spTree>
    <p:extLst>
      <p:ext uri="{BB962C8B-B14F-4D97-AF65-F5344CB8AC3E}">
        <p14:creationId xmlns:p14="http://schemas.microsoft.com/office/powerpoint/2010/main" val="3732038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Davis was posted to Africa. In 1956, Davis’ daughter, Dorothy, gives Wiki Padmore, the son of Liberia’s ambassador to the U.S. (George Arthur Padmore), a farewell kiss as the boy prepares to leave Liberia to join his father in Washington. The photo was captioned “International Kiss” when it appeared in a Liberia newspaper at the time.</a:t>
            </a:r>
          </a:p>
          <a:p>
            <a:endParaRPr lang="en-US" sz="1200" b="0" i="0" kern="1200" dirty="0">
              <a:solidFill>
                <a:schemeClr val="tx1"/>
              </a:solidFill>
              <a:effectLst/>
              <a:latin typeface="+mn-lt"/>
              <a:ea typeface="+mn-ea"/>
              <a:cs typeface="+mn-cs"/>
            </a:endParaRPr>
          </a:p>
          <a:p>
            <a:r>
              <a:rPr lang="en-US" i="1" dirty="0"/>
              <a:t>Image source</a:t>
            </a:r>
            <a:r>
              <a:rPr lang="en-US" dirty="0"/>
              <a:t>: https://share.america.gov/griff-davis-life-in-photography-and-diplomacy/</a:t>
            </a:r>
          </a:p>
        </p:txBody>
      </p:sp>
      <p:sp>
        <p:nvSpPr>
          <p:cNvPr id="4" name="Slide Number Placeholder 3"/>
          <p:cNvSpPr>
            <a:spLocks noGrp="1"/>
          </p:cNvSpPr>
          <p:nvPr>
            <p:ph type="sldNum" sz="quarter" idx="5"/>
          </p:nvPr>
        </p:nvSpPr>
        <p:spPr/>
        <p:txBody>
          <a:bodyPr/>
          <a:lstStyle/>
          <a:p>
            <a:fld id="{5FDA4DBB-AB38-447D-A272-FA983C93ECEE}" type="slidenum">
              <a:rPr lang="en-US" smtClean="0"/>
              <a:t>11</a:t>
            </a:fld>
            <a:endParaRPr lang="en-US"/>
          </a:p>
        </p:txBody>
      </p:sp>
    </p:spTree>
    <p:extLst>
      <p:ext uri="{BB962C8B-B14F-4D97-AF65-F5344CB8AC3E}">
        <p14:creationId xmlns:p14="http://schemas.microsoft.com/office/powerpoint/2010/main" val="2095658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https://socialistworker.org/2015/05/13/we-always-had-solidarity</a:t>
            </a:r>
          </a:p>
        </p:txBody>
      </p:sp>
      <p:sp>
        <p:nvSpPr>
          <p:cNvPr id="4" name="Slide Number Placeholder 3"/>
          <p:cNvSpPr>
            <a:spLocks noGrp="1"/>
          </p:cNvSpPr>
          <p:nvPr>
            <p:ph type="sldNum" sz="quarter" idx="5"/>
          </p:nvPr>
        </p:nvSpPr>
        <p:spPr/>
        <p:txBody>
          <a:bodyPr/>
          <a:lstStyle/>
          <a:p>
            <a:fld id="{5FDA4DBB-AB38-447D-A272-FA983C93ECEE}" type="slidenum">
              <a:rPr lang="en-US" smtClean="0"/>
              <a:t>12</a:t>
            </a:fld>
            <a:endParaRPr lang="en-US"/>
          </a:p>
        </p:txBody>
      </p:sp>
    </p:spTree>
    <p:extLst>
      <p:ext uri="{BB962C8B-B14F-4D97-AF65-F5344CB8AC3E}">
        <p14:creationId xmlns:p14="http://schemas.microsoft.com/office/powerpoint/2010/main" val="73059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https://journalstar.com/entertainment/visual-art/l-kent-wolgamott-emory-douglas-design-social-justice-art-event-of-2015/article_f832a7a9-4809-5332-9702-948466c7a01a.html</a:t>
            </a:r>
          </a:p>
        </p:txBody>
      </p:sp>
      <p:sp>
        <p:nvSpPr>
          <p:cNvPr id="4" name="Slide Number Placeholder 3"/>
          <p:cNvSpPr>
            <a:spLocks noGrp="1"/>
          </p:cNvSpPr>
          <p:nvPr>
            <p:ph type="sldNum" sz="quarter" idx="5"/>
          </p:nvPr>
        </p:nvSpPr>
        <p:spPr/>
        <p:txBody>
          <a:bodyPr/>
          <a:lstStyle/>
          <a:p>
            <a:fld id="{5FDA4DBB-AB38-447D-A272-FA983C93ECEE}" type="slidenum">
              <a:rPr lang="en-US" smtClean="0"/>
              <a:t>13</a:t>
            </a:fld>
            <a:endParaRPr lang="en-US"/>
          </a:p>
        </p:txBody>
      </p:sp>
    </p:spTree>
    <p:extLst>
      <p:ext uri="{BB962C8B-B14F-4D97-AF65-F5344CB8AC3E}">
        <p14:creationId xmlns:p14="http://schemas.microsoft.com/office/powerpoint/2010/main" val="2123105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https://aap68.yale.edu/black-panther-party-poster-heirs-malcolm-have-picked-gun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Black Panther Party poster: “The Heirs of Malcolm Have Picked Up the Gun…”</a:t>
            </a:r>
          </a:p>
          <a:p>
            <a:endParaRPr lang="en-US" dirty="0"/>
          </a:p>
          <a:p>
            <a:r>
              <a:rPr lang="en-US" sz="1200" b="0" i="0" kern="1200" dirty="0">
                <a:solidFill>
                  <a:schemeClr val="tx1"/>
                </a:solidFill>
                <a:effectLst/>
                <a:latin typeface="+mn-lt"/>
                <a:ea typeface="+mn-ea"/>
                <a:cs typeface="+mn-cs"/>
              </a:rPr>
              <a:t>This poster was designed by Emory Douglas, Minister of Culture for the Black Panther Party. The bottom right corner bears the address for the Party’s Ministry of Information, demonstrating the importance of the organized dissemination of educational and visual materials in advancing the BPP’s aims. The poster also demonstrates the iconic and unified aesthetic of Douglas-designed material. The BPP slogans “All Power to the People” and “Free All Political Prisoners” appear on buttons worn by the two figures, while text appears above the image: “The heirs of Malcolm have picked up the gun and now stand millions strong facing the racist pig oppressor.” </a:t>
            </a:r>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14</a:t>
            </a:fld>
            <a:endParaRPr lang="en-US"/>
          </a:p>
        </p:txBody>
      </p:sp>
    </p:spTree>
    <p:extLst>
      <p:ext uri="{BB962C8B-B14F-4D97-AF65-F5344CB8AC3E}">
        <p14:creationId xmlns:p14="http://schemas.microsoft.com/office/powerpoint/2010/main" val="2697403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"Only on the bones of the oppressors...". 1969. Emory Douglas, artist. Poster. Collection of Oakland Museum of California, All of Us or None Archive. Gift of the Rossman Family.</a:t>
            </a:r>
          </a:p>
          <a:p>
            <a:r>
              <a:rPr lang="en-US" sz="1200" b="0" i="0" kern="1200" dirty="0">
                <a:solidFill>
                  <a:schemeClr val="tx1"/>
                </a:solidFill>
                <a:effectLst/>
                <a:latin typeface="+mn-lt"/>
                <a:ea typeface="+mn-ea"/>
                <a:cs typeface="+mn-cs"/>
              </a:rPr>
              <a:t>Source: http://collections.museumca.org/?q=collection-item/2010542917-0</a:t>
            </a:r>
          </a:p>
          <a:p>
            <a:r>
              <a:rPr lang="en-US" sz="1200" b="1" i="0" u="sng" kern="1200" dirty="0">
                <a:solidFill>
                  <a:schemeClr val="tx1"/>
                </a:solidFill>
                <a:effectLst/>
                <a:latin typeface="+mn-lt"/>
                <a:ea typeface="+mn-ea"/>
                <a:cs typeface="+mn-cs"/>
                <a:hlinkClick r:id="rId3"/>
              </a:rPr>
              <a:t>Emory Douglas</a:t>
            </a:r>
            <a:endParaRPr lang="en-US" sz="1200" b="1"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Untitled (On the Bones of the Oppressors)</a:t>
            </a:r>
          </a:p>
          <a:p>
            <a:r>
              <a:rPr lang="en-US" sz="1200" b="0" i="0" u="none" strike="noStrike" kern="1200" dirty="0">
                <a:solidFill>
                  <a:schemeClr val="tx1"/>
                </a:solidFill>
                <a:effectLst/>
                <a:latin typeface="+mn-lt"/>
                <a:ea typeface="+mn-ea"/>
                <a:cs typeface="+mn-cs"/>
                <a:hlinkClick r:id="rId4"/>
              </a:rPr>
              <a:t>poster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work on paper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1969</a:t>
            </a:r>
          </a:p>
          <a:p>
            <a:r>
              <a:rPr lang="en-US" sz="1200" b="0" i="0" u="none" strike="noStrike" kern="1200" cap="all" dirty="0">
                <a:solidFill>
                  <a:schemeClr val="tx1"/>
                </a:solidFill>
                <a:effectLst/>
                <a:latin typeface="+mn-lt"/>
                <a:ea typeface="+mn-ea"/>
                <a:cs typeface="+mn-cs"/>
                <a:hlinkClick r:id="rId6"/>
              </a:rPr>
              <a:t>OFFSET LITHOGRAPH</a:t>
            </a:r>
            <a:endParaRPr lang="en-US" sz="1200" b="0" i="0" kern="1200" cap="all" dirty="0">
              <a:solidFill>
                <a:schemeClr val="tx1"/>
              </a:solidFill>
              <a:effectLst/>
              <a:latin typeface="+mn-lt"/>
              <a:ea typeface="+mn-ea"/>
              <a:cs typeface="+mn-cs"/>
            </a:endParaRPr>
          </a:p>
          <a:p>
            <a:r>
              <a:rPr lang="en-US" sz="1200" b="0" i="0" kern="1200" cap="all" dirty="0">
                <a:solidFill>
                  <a:schemeClr val="tx1"/>
                </a:solidFill>
                <a:effectLst/>
                <a:latin typeface="+mn-lt"/>
                <a:ea typeface="+mn-ea"/>
                <a:cs typeface="+mn-cs"/>
              </a:rPr>
              <a:t> </a:t>
            </a:r>
            <a:r>
              <a:rPr lang="en-US" sz="1200" b="0" i="0" u="none" strike="noStrike" kern="1200" cap="all" dirty="0">
                <a:solidFill>
                  <a:schemeClr val="tx1"/>
                </a:solidFill>
                <a:effectLst/>
                <a:latin typeface="+mn-lt"/>
                <a:ea typeface="+mn-ea"/>
                <a:cs typeface="+mn-cs"/>
                <a:hlinkClick r:id="rId7"/>
              </a:rPr>
              <a:t>PAPER</a:t>
            </a:r>
            <a:endParaRPr lang="en-US" sz="1200" b="0" i="0" kern="1200" cap="all"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20.00 in HIGH x 13.50 in WIDE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(50.80 cm HIGH x 34.29 cm WIDE)</a:t>
            </a:r>
          </a:p>
          <a:p>
            <a:r>
              <a:rPr lang="en-US" sz="1200" b="0" i="0" kern="1200" dirty="0">
                <a:solidFill>
                  <a:schemeClr val="tx1"/>
                </a:solidFill>
                <a:effectLst/>
                <a:latin typeface="+mn-lt"/>
                <a:ea typeface="+mn-ea"/>
                <a:cs typeface="+mn-cs"/>
              </a:rPr>
              <a:t>All Of Us Or None Archive. Gift of the Rossman Family.</a:t>
            </a:r>
          </a:p>
          <a:p>
            <a:r>
              <a:rPr lang="en-US" sz="1200" b="0" i="0" kern="1200" dirty="0">
                <a:solidFill>
                  <a:schemeClr val="tx1"/>
                </a:solidFill>
                <a:effectLst/>
                <a:latin typeface="+mn-lt"/>
                <a:ea typeface="+mn-ea"/>
                <a:cs typeface="+mn-cs"/>
              </a:rPr>
              <a:t>2010.54.2917</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15</a:t>
            </a:fld>
            <a:endParaRPr lang="en-US"/>
          </a:p>
        </p:txBody>
      </p:sp>
    </p:spTree>
    <p:extLst>
      <p:ext uri="{BB962C8B-B14F-4D97-AF65-F5344CB8AC3E}">
        <p14:creationId xmlns:p14="http://schemas.microsoft.com/office/powerpoint/2010/main" val="2090946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https://wibailoutpeople.org/2018/09/24/uw-milwaukee-october-24-2018-artists-now-guest-lecture-series-emory-douglas/</a:t>
            </a:r>
          </a:p>
        </p:txBody>
      </p:sp>
      <p:sp>
        <p:nvSpPr>
          <p:cNvPr id="4" name="Slide Number Placeholder 3"/>
          <p:cNvSpPr>
            <a:spLocks noGrp="1"/>
          </p:cNvSpPr>
          <p:nvPr>
            <p:ph type="sldNum" sz="quarter" idx="5"/>
          </p:nvPr>
        </p:nvSpPr>
        <p:spPr/>
        <p:txBody>
          <a:bodyPr/>
          <a:lstStyle/>
          <a:p>
            <a:fld id="{5FDA4DBB-AB38-447D-A272-FA983C93ECEE}" type="slidenum">
              <a:rPr lang="en-US" smtClean="0"/>
              <a:t>16</a:t>
            </a:fld>
            <a:endParaRPr lang="en-US"/>
          </a:p>
        </p:txBody>
      </p:sp>
    </p:spTree>
    <p:extLst>
      <p:ext uri="{BB962C8B-B14F-4D97-AF65-F5344CB8AC3E}">
        <p14:creationId xmlns:p14="http://schemas.microsoft.com/office/powerpoint/2010/main" val="83730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https://hankwillisthomas.com/BIO/1</a:t>
            </a:r>
          </a:p>
        </p:txBody>
      </p:sp>
      <p:sp>
        <p:nvSpPr>
          <p:cNvPr id="4" name="Slide Number Placeholder 3"/>
          <p:cNvSpPr>
            <a:spLocks noGrp="1"/>
          </p:cNvSpPr>
          <p:nvPr>
            <p:ph type="sldNum" sz="quarter" idx="5"/>
          </p:nvPr>
        </p:nvSpPr>
        <p:spPr/>
        <p:txBody>
          <a:bodyPr/>
          <a:lstStyle/>
          <a:p>
            <a:fld id="{5FDA4DBB-AB38-447D-A272-FA983C93ECEE}" type="slidenum">
              <a:rPr lang="en-US" smtClean="0"/>
              <a:t>17</a:t>
            </a:fld>
            <a:endParaRPr lang="en-US"/>
          </a:p>
        </p:txBody>
      </p:sp>
    </p:spTree>
    <p:extLst>
      <p:ext uri="{BB962C8B-B14F-4D97-AF65-F5344CB8AC3E}">
        <p14:creationId xmlns:p14="http://schemas.microsoft.com/office/powerpoint/2010/main" val="362192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 source: </a:t>
            </a:r>
            <a:r>
              <a:rPr lang="en-US" i="0" dirty="0"/>
              <a:t>https://www.artsy.net/article/editorial-hank-willis-thomas-on-race-the-media</a:t>
            </a:r>
          </a:p>
          <a:p>
            <a:endParaRPr lang="en-US" i="0" dirty="0"/>
          </a:p>
          <a:p>
            <a:r>
              <a:rPr lang="en-US" i="0" dirty="0"/>
              <a:t>Note:</a:t>
            </a:r>
          </a:p>
          <a:p>
            <a:r>
              <a:rPr lang="en-US" i="0" dirty="0"/>
              <a:t>Conceptual </a:t>
            </a:r>
            <a:r>
              <a:rPr lang="en-US" b="0" i="0" dirty="0">
                <a:solidFill>
                  <a:srgbClr val="4D5156"/>
                </a:solidFill>
                <a:effectLst/>
                <a:latin typeface="arial" panose="020B0604020202020204" pitchFamily="34" charset="0"/>
              </a:rPr>
              <a:t>art emphasizes the concept or idea undergirding the work over traditional artistic concerns regarding aesthetics, mediums, materials, and techniques used.  </a:t>
            </a:r>
            <a:endParaRPr lang="en-US" i="0" dirty="0"/>
          </a:p>
        </p:txBody>
      </p:sp>
      <p:sp>
        <p:nvSpPr>
          <p:cNvPr id="4" name="Slide Number Placeholder 3"/>
          <p:cNvSpPr>
            <a:spLocks noGrp="1"/>
          </p:cNvSpPr>
          <p:nvPr>
            <p:ph type="sldNum" sz="quarter" idx="5"/>
          </p:nvPr>
        </p:nvSpPr>
        <p:spPr/>
        <p:txBody>
          <a:bodyPr/>
          <a:lstStyle/>
          <a:p>
            <a:fld id="{5FDA4DBB-AB38-447D-A272-FA983C93ECEE}" type="slidenum">
              <a:rPr lang="en-US" smtClean="0"/>
              <a:t>18</a:t>
            </a:fld>
            <a:endParaRPr lang="en-US"/>
          </a:p>
        </p:txBody>
      </p:sp>
    </p:spTree>
    <p:extLst>
      <p:ext uri="{BB962C8B-B14F-4D97-AF65-F5344CB8AC3E}">
        <p14:creationId xmlns:p14="http://schemas.microsoft.com/office/powerpoint/2010/main" val="406423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https://www.artsy.net/article/editorial-hank-willis-thomas-on-race-the-media</a:t>
            </a:r>
          </a:p>
          <a:p>
            <a:endParaRPr lang="en-US" dirty="0"/>
          </a:p>
          <a:p>
            <a:r>
              <a:rPr lang="en-US" dirty="0"/>
              <a:t>As you view the next images, keep this quote in mind.</a:t>
            </a:r>
          </a:p>
          <a:p>
            <a:endParaRPr lang="en-US" dirty="0"/>
          </a:p>
          <a:p>
            <a:r>
              <a:rPr lang="en-US" dirty="0">
                <a:latin typeface="Arial" panose="020B0604020202020204" pitchFamily="34" charset="0"/>
                <a:cs typeface="Arial" panose="020B0604020202020204" pitchFamily="34" charset="0"/>
              </a:rPr>
              <a:t>Note:</a:t>
            </a:r>
          </a:p>
          <a:p>
            <a:r>
              <a:rPr lang="en-US" b="0" i="0" dirty="0">
                <a:solidFill>
                  <a:srgbClr val="4D5156"/>
                </a:solidFill>
                <a:effectLst/>
                <a:latin typeface="Arial" panose="020B0604020202020204" pitchFamily="34" charset="0"/>
                <a:cs typeface="Arial" panose="020B0604020202020204" pitchFamily="34" charset="0"/>
              </a:rPr>
              <a:t>Archaeology is one of the branches of anthropology that seeks to study human activity and history through the recovery and analysis of material culture.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FDA4DBB-AB38-447D-A272-FA983C93ECEE}" type="slidenum">
              <a:rPr lang="en-US" smtClean="0"/>
              <a:t>19</a:t>
            </a:fld>
            <a:endParaRPr lang="en-US"/>
          </a:p>
        </p:txBody>
      </p:sp>
    </p:spTree>
    <p:extLst>
      <p:ext uri="{BB962C8B-B14F-4D97-AF65-F5344CB8AC3E}">
        <p14:creationId xmlns:p14="http://schemas.microsoft.com/office/powerpoint/2010/main" val="2805660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Hank Willis Thomas</a:t>
            </a:r>
          </a:p>
          <a:p>
            <a:r>
              <a:rPr lang="en-US" sz="1200" kern="1200" dirty="0">
                <a:solidFill>
                  <a:schemeClr val="tx1"/>
                </a:solidFill>
                <a:effectLst/>
                <a:latin typeface="+mn-lt"/>
                <a:ea typeface="+mn-ea"/>
                <a:cs typeface="+mn-cs"/>
              </a:rPr>
              <a:t>SN11548.3 – Print</a:t>
            </a:r>
          </a:p>
          <a:p>
            <a:r>
              <a:rPr lang="en-US" sz="1200" i="1" kern="1200" dirty="0">
                <a:solidFill>
                  <a:schemeClr val="tx1"/>
                </a:solidFill>
                <a:effectLst/>
                <a:latin typeface="+mn-lt"/>
                <a:ea typeface="+mn-ea"/>
                <a:cs typeface="+mn-cs"/>
              </a:rPr>
              <a:t>Golly, Mis’ Maria, Folks Jus’ Can’t Help Havin’ a friendly feeling’ for Dis </a:t>
            </a:r>
            <a:r>
              <a:rPr lang="en-US" sz="1200" i="1" kern="1200" dirty="0" err="1">
                <a:solidFill>
                  <a:schemeClr val="tx1"/>
                </a:solidFill>
                <a:effectLst/>
                <a:latin typeface="+mn-lt"/>
                <a:ea typeface="+mn-ea"/>
                <a:cs typeface="+mn-cs"/>
              </a:rPr>
              <a:t>Heah</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1935/2015, 2015</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20</a:t>
            </a:fld>
            <a:endParaRPr lang="en-US"/>
          </a:p>
        </p:txBody>
      </p:sp>
    </p:spTree>
    <p:extLst>
      <p:ext uri="{BB962C8B-B14F-4D97-AF65-F5344CB8AC3E}">
        <p14:creationId xmlns:p14="http://schemas.microsoft.com/office/powerpoint/2010/main" val="269531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Show the photo and allow students 1-2 minutes to study the image. Then ask:</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Are there any individuals in the photograph you can identify?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Where do you think this is taking place?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do you think this photo was taken?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you think the people in the photo are talking about?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Later, the photographer who took this photo said: “It was ironic to me that Montgomery, Ala., and Washington, D.C., had to meet at Accra, outside the United States.”  What do you think he meant by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How does how the black and white photography deliver information differently from that of colored photography?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a:t>
            </a:fld>
            <a:endParaRPr lang="en-US"/>
          </a:p>
        </p:txBody>
      </p:sp>
    </p:spTree>
    <p:extLst>
      <p:ext uri="{BB962C8B-B14F-4D97-AF65-F5344CB8AC3E}">
        <p14:creationId xmlns:p14="http://schemas.microsoft.com/office/powerpoint/2010/main" val="2117856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Hank Willis Thomas</a:t>
            </a:r>
          </a:p>
          <a:p>
            <a:r>
              <a:rPr lang="en-US" sz="1200" kern="1200" dirty="0">
                <a:solidFill>
                  <a:schemeClr val="tx1"/>
                </a:solidFill>
                <a:effectLst/>
                <a:latin typeface="+mn-lt"/>
                <a:ea typeface="+mn-ea"/>
                <a:cs typeface="+mn-cs"/>
              </a:rPr>
              <a:t>SN11548.3 – Print</a:t>
            </a:r>
          </a:p>
          <a:p>
            <a:r>
              <a:rPr lang="en-US" sz="1200" i="1" kern="1200" dirty="0">
                <a:solidFill>
                  <a:schemeClr val="tx1"/>
                </a:solidFill>
                <a:effectLst/>
                <a:latin typeface="+mn-lt"/>
                <a:ea typeface="+mn-ea"/>
                <a:cs typeface="+mn-cs"/>
              </a:rPr>
              <a:t>Golly, Mis’ Maria, Folks Jus’ Can’t Help Havin’ a friendly feeling’ for Dis </a:t>
            </a:r>
            <a:r>
              <a:rPr lang="en-US" sz="1200" i="1" kern="1200" dirty="0" err="1">
                <a:solidFill>
                  <a:schemeClr val="tx1"/>
                </a:solidFill>
                <a:effectLst/>
                <a:latin typeface="+mn-lt"/>
                <a:ea typeface="+mn-ea"/>
                <a:cs typeface="+mn-cs"/>
              </a:rPr>
              <a:t>Heah</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1935/2015, 2015</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21</a:t>
            </a:fld>
            <a:endParaRPr lang="en-US"/>
          </a:p>
        </p:txBody>
      </p:sp>
    </p:spTree>
    <p:extLst>
      <p:ext uri="{BB962C8B-B14F-4D97-AF65-F5344CB8AC3E}">
        <p14:creationId xmlns:p14="http://schemas.microsoft.com/office/powerpoint/2010/main" val="1943130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Hank Willis Thomas</a:t>
            </a:r>
          </a:p>
          <a:p>
            <a:r>
              <a:rPr lang="en-US" sz="1200" i="1" kern="1200" dirty="0">
                <a:solidFill>
                  <a:schemeClr val="tx1"/>
                </a:solidFill>
                <a:effectLst/>
                <a:latin typeface="+mn-lt"/>
                <a:ea typeface="+mn-ea"/>
                <a:cs typeface="+mn-cs"/>
              </a:rPr>
              <a:t>The Breakfast Belle, 1915/2015</a:t>
            </a:r>
            <a:r>
              <a:rPr lang="en-US" sz="1200" kern="1200" dirty="0">
                <a:solidFill>
                  <a:schemeClr val="tx1"/>
                </a:solidFill>
                <a:effectLst/>
                <a:latin typeface="+mn-lt"/>
                <a:ea typeface="+mn-ea"/>
                <a:cs typeface="+mn-cs"/>
              </a:rPr>
              <a:t>, 2015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Sheet: 48 7/8 × 40 in. (124.1 × 101.6 cm)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Framed: 50 × 41× 1 3/4 in. (127 × 104.1 × 4.4 cm) </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22</a:t>
            </a:fld>
            <a:endParaRPr lang="en-US"/>
          </a:p>
        </p:txBody>
      </p:sp>
    </p:spTree>
    <p:extLst>
      <p:ext uri="{BB962C8B-B14F-4D97-AF65-F5344CB8AC3E}">
        <p14:creationId xmlns:p14="http://schemas.microsoft.com/office/powerpoint/2010/main" val="1685110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Hank Willis Thomas</a:t>
            </a:r>
          </a:p>
          <a:p>
            <a:r>
              <a:rPr lang="en-US" sz="1200" i="1" kern="1200" dirty="0">
                <a:solidFill>
                  <a:schemeClr val="tx1"/>
                </a:solidFill>
                <a:effectLst/>
                <a:latin typeface="+mn-lt"/>
                <a:ea typeface="+mn-ea"/>
                <a:cs typeface="+mn-cs"/>
              </a:rPr>
              <a:t>The Breakfast Belle, 1915/2015</a:t>
            </a:r>
            <a:r>
              <a:rPr lang="en-US" sz="1200" kern="1200" dirty="0">
                <a:solidFill>
                  <a:schemeClr val="tx1"/>
                </a:solidFill>
                <a:effectLst/>
                <a:latin typeface="+mn-lt"/>
                <a:ea typeface="+mn-ea"/>
                <a:cs typeface="+mn-cs"/>
              </a:rPr>
              <a:t>, 2015</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Sheet: 48 7/8 × 40 in. (124.1 × 101.6 cm)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Framed: 50 × 41× 1 3/4 in. (127 × 104.1 × 4.4 cm) </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23</a:t>
            </a:fld>
            <a:endParaRPr lang="en-US"/>
          </a:p>
        </p:txBody>
      </p:sp>
    </p:spTree>
    <p:extLst>
      <p:ext uri="{BB962C8B-B14F-4D97-AF65-F5344CB8AC3E}">
        <p14:creationId xmlns:p14="http://schemas.microsoft.com/office/powerpoint/2010/main" val="1190665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Thomas is also known for his special-effect photographs that require flashes (such as from a camera or phone) in order to see their full contents. Viewed in ordinary light, the photograph </a:t>
            </a:r>
            <a:r>
              <a:rPr lang="en-US" sz="1200" b="0" i="1" kern="1200" dirty="0">
                <a:solidFill>
                  <a:schemeClr val="tx1"/>
                </a:solidFill>
                <a:effectLst/>
                <a:latin typeface="+mn-lt"/>
                <a:ea typeface="+mn-ea"/>
                <a:cs typeface="+mn-cs"/>
              </a:rPr>
              <a:t>What happened on that day really set me on a path (red and blue) </a:t>
            </a:r>
            <a:r>
              <a:rPr lang="en-US" sz="1200" b="0" i="0" kern="1200" dirty="0">
                <a:solidFill>
                  <a:schemeClr val="tx1"/>
                </a:solidFill>
                <a:effectLst/>
                <a:latin typeface="+mn-lt"/>
                <a:ea typeface="+mn-ea"/>
                <a:cs typeface="+mn-cs"/>
              </a:rPr>
              <a:t>(2018) appears to contain oddly-colored shapes. But when illuminated with flash, the work reveals the forms of an African American woman and white protesters, underscoring the invisibility of certain racial histories.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this work, 15-year-old Dorothy Counts is one of four students integrating Charlotte Mecklenburg Schools. Thomas’ “What happened on that day really set me on a path (red and blue)” chronicles Counts’ first moments at Harding High School.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https://ocula.com/artists/hank-willis-thomas/</a:t>
            </a:r>
          </a:p>
          <a:p>
            <a:r>
              <a:rPr lang="en-US" sz="1200" b="0" i="0" kern="1200" dirty="0">
                <a:solidFill>
                  <a:schemeClr val="tx1"/>
                </a:solidFill>
                <a:effectLst/>
                <a:latin typeface="+mn-lt"/>
                <a:ea typeface="+mn-ea"/>
                <a:cs typeface="+mn-cs"/>
              </a:rPr>
              <a:t>Image source: https://garage.vice.com/en_us/article/59jdv5/hank-willis-thomas-jack-shainman-what-we-ask</a:t>
            </a:r>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24</a:t>
            </a:fld>
            <a:endParaRPr lang="en-US"/>
          </a:p>
        </p:txBody>
      </p:sp>
    </p:spTree>
    <p:extLst>
      <p:ext uri="{BB962C8B-B14F-4D97-AF65-F5344CB8AC3E}">
        <p14:creationId xmlns:p14="http://schemas.microsoft.com/office/powerpoint/2010/main" val="1526545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https://hankwillisthomas.com/WORKS/Photographic/thumbs</a:t>
            </a:r>
          </a:p>
          <a:p>
            <a:endParaRPr lang="en-US" dirty="0"/>
          </a:p>
          <a:p>
            <a:r>
              <a:rPr lang="en-US" dirty="0"/>
              <a:t>https://www.brooklynmuseum.org/exhibitions/unbranded/</a:t>
            </a:r>
          </a:p>
          <a:p>
            <a:endParaRPr lang="en-US" dirty="0"/>
          </a:p>
          <a:p>
            <a:r>
              <a:rPr lang="en-US" dirty="0"/>
              <a:t>https://ocula.com/artists/hank-willis-thomas/</a:t>
            </a:r>
          </a:p>
          <a:p>
            <a:endParaRPr lang="en-US" dirty="0"/>
          </a:p>
          <a:p>
            <a:r>
              <a:rPr lang="en-US"/>
              <a:t>https://www.clevelandart.org/exhibitions/hank-willis-thomas</a:t>
            </a:r>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25</a:t>
            </a:fld>
            <a:endParaRPr lang="en-US"/>
          </a:p>
        </p:txBody>
      </p:sp>
    </p:spTree>
    <p:extLst>
      <p:ext uri="{BB962C8B-B14F-4D97-AF65-F5344CB8AC3E}">
        <p14:creationId xmlns:p14="http://schemas.microsoft.com/office/powerpoint/2010/main" val="1765633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Hank Willis Thomas (American, b. 1976). </a:t>
            </a:r>
            <a:r>
              <a:rPr lang="en-US" sz="1200" b="0" i="1" kern="1200" dirty="0">
                <a:solidFill>
                  <a:schemeClr val="tx1"/>
                </a:solidFill>
                <a:effectLst/>
                <a:latin typeface="+mn-lt"/>
                <a:ea typeface="+mn-ea"/>
                <a:cs typeface="+mn-cs"/>
              </a:rPr>
              <a:t>Why wait another day to be adorable? Tell your beautician “Relax me”</a:t>
            </a:r>
            <a:r>
              <a:rPr lang="en-US" sz="1200" b="0" i="0" kern="1200" dirty="0">
                <a:solidFill>
                  <a:schemeClr val="tx1"/>
                </a:solidFill>
                <a:effectLst/>
                <a:latin typeface="+mn-lt"/>
                <a:ea typeface="+mn-ea"/>
                <a:cs typeface="+mn-cs"/>
              </a:rPr>
              <a:t> 1968/2007. Chromogenic photograph, 34</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a:t>
            </a:r>
            <a:r>
              <a:rPr lang="en-US" sz="1200" b="0" i="0" kern="1200" baseline="-25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x 30 in. (86.7 × 76.2 cm). Brooklyn Museum, Mary Smith </a:t>
            </a:r>
            <a:r>
              <a:rPr lang="en-US" sz="1200" b="0" i="0" kern="1200" dirty="0" err="1">
                <a:solidFill>
                  <a:schemeClr val="tx1"/>
                </a:solidFill>
                <a:effectLst/>
                <a:latin typeface="+mn-lt"/>
                <a:ea typeface="+mn-ea"/>
                <a:cs typeface="+mn-cs"/>
              </a:rPr>
              <a:t>Dorward</a:t>
            </a:r>
            <a:r>
              <a:rPr lang="en-US" sz="1200" b="0" i="0" kern="1200" dirty="0">
                <a:solidFill>
                  <a:schemeClr val="tx1"/>
                </a:solidFill>
                <a:effectLst/>
                <a:latin typeface="+mn-lt"/>
                <a:ea typeface="+mn-ea"/>
                <a:cs typeface="+mn-cs"/>
              </a:rPr>
              <a:t> Fund and gift of Robert Smith, by exchange, 2010.18.1</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series </a:t>
            </a:r>
            <a:r>
              <a:rPr lang="en-US" sz="1200" b="0" i="1" kern="1200" dirty="0">
                <a:solidFill>
                  <a:schemeClr val="tx1"/>
                </a:solidFill>
                <a:effectLst/>
                <a:latin typeface="+mn-lt"/>
                <a:ea typeface="+mn-ea"/>
                <a:cs typeface="+mn-cs"/>
              </a:rPr>
              <a:t>Unbranded: Reflections in Black by Corporate America</a:t>
            </a:r>
            <a:r>
              <a:rPr lang="en-US" sz="1200" b="0" i="0" kern="1200" dirty="0">
                <a:solidFill>
                  <a:schemeClr val="tx1"/>
                </a:solidFill>
                <a:effectLst/>
                <a:latin typeface="+mn-lt"/>
                <a:ea typeface="+mn-ea"/>
                <a:cs typeface="+mn-cs"/>
              </a:rPr>
              <a:t>, Hank Willis Thomas appropriates print advertisements from 1968 to the present that targeted a Black audience or featured Black subjects. From the original ads, taken from popular magazines such as </a:t>
            </a:r>
            <a:r>
              <a:rPr lang="en-US" sz="1200" b="0" i="1" kern="1200" dirty="0">
                <a:solidFill>
                  <a:schemeClr val="tx1"/>
                </a:solidFill>
                <a:effectLst/>
                <a:latin typeface="+mn-lt"/>
                <a:ea typeface="+mn-ea"/>
                <a:cs typeface="+mn-cs"/>
              </a:rPr>
              <a:t>Ebony</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Essence</a:t>
            </a:r>
            <a:r>
              <a:rPr lang="en-US" sz="1200" b="0" i="0" kern="1200" dirty="0">
                <a:solidFill>
                  <a:schemeClr val="tx1"/>
                </a:solidFill>
                <a:effectLst/>
                <a:latin typeface="+mn-lt"/>
                <a:ea typeface="+mn-ea"/>
                <a:cs typeface="+mn-cs"/>
              </a:rPr>
              <a:t>, the artist digitally removed all text as well as logos. The remaining figures and scenarios are often both captivating and perplexing, especially in juxtaposition with the sometimes witty and provocative titles given to each image by the artist (which include the original date of the ad followed by the date of the Willis Thomas work).</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6C4ED93F-5184-460E-8A26-DB954B0E3931}" type="slidenum">
              <a:rPr lang="en-US" smtClean="0"/>
              <a:t>26</a:t>
            </a:fld>
            <a:endParaRPr lang="en-US"/>
          </a:p>
        </p:txBody>
      </p:sp>
    </p:spTree>
    <p:extLst>
      <p:ext uri="{BB962C8B-B14F-4D97-AF65-F5344CB8AC3E}">
        <p14:creationId xmlns:p14="http://schemas.microsoft.com/office/powerpoint/2010/main" val="290386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Willis Thomas also has a series that examines white women and advertising in the U.S.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“House rules!” was originally a 1967 ad for a men’s pants brand that features five men grabbing and laughing at a woman who is only wearing her underwear.</a:t>
            </a:r>
          </a:p>
          <a:p>
            <a:r>
              <a:rPr lang="en-US" sz="1200" b="0" i="0" kern="1200" dirty="0">
                <a:solidFill>
                  <a:schemeClr val="tx1"/>
                </a:solidFill>
                <a:effectLst/>
                <a:latin typeface="+mn-lt"/>
                <a:ea typeface="+mn-ea"/>
                <a:cs typeface="+mn-cs"/>
              </a:rPr>
              <a:t>Although today this seemingly violent image would immediately register to viewers as assault, when it came out in 1967, it was perfectly acceptable.</a:t>
            </a:r>
          </a:p>
          <a:p>
            <a:endParaRPr lang="en-US" dirty="0"/>
          </a:p>
        </p:txBody>
      </p:sp>
      <p:sp>
        <p:nvSpPr>
          <p:cNvPr id="4" name="Slide Number Placeholder 3"/>
          <p:cNvSpPr>
            <a:spLocks noGrp="1"/>
          </p:cNvSpPr>
          <p:nvPr>
            <p:ph type="sldNum" sz="quarter" idx="5"/>
          </p:nvPr>
        </p:nvSpPr>
        <p:spPr/>
        <p:txBody>
          <a:bodyPr/>
          <a:lstStyle/>
          <a:p>
            <a:fld id="{6C4ED93F-5184-460E-8A26-DB954B0E3931}" type="slidenum">
              <a:rPr lang="en-US" smtClean="0"/>
              <a:t>27</a:t>
            </a:fld>
            <a:endParaRPr lang="en-US"/>
          </a:p>
        </p:txBody>
      </p:sp>
    </p:spTree>
    <p:extLst>
      <p:ext uri="{BB962C8B-B14F-4D97-AF65-F5344CB8AC3E}">
        <p14:creationId xmlns:p14="http://schemas.microsoft.com/office/powerpoint/2010/main" val="488953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By removing the text from advertisements, the exhibit, </a:t>
            </a:r>
            <a:r>
              <a:rPr lang="en-US" sz="1200" b="0" i="0" u="sng" kern="1200" dirty="0">
                <a:solidFill>
                  <a:schemeClr val="tx1"/>
                </a:solidFill>
                <a:effectLst/>
                <a:latin typeface="+mn-lt"/>
                <a:ea typeface="+mn-ea"/>
                <a:cs typeface="+mn-cs"/>
                <a:hlinkClick r:id="rId3"/>
              </a:rPr>
              <a:t>“Hank Willis Thomas: Branded/Unbranded”</a:t>
            </a:r>
            <a:r>
              <a:rPr lang="en-US" sz="1200" b="0" i="0" kern="1200" dirty="0">
                <a:solidFill>
                  <a:schemeClr val="tx1"/>
                </a:solidFill>
                <a:effectLst/>
                <a:latin typeface="+mn-lt"/>
                <a:ea typeface="+mn-ea"/>
                <a:cs typeface="+mn-cs"/>
              </a:rPr>
              <a:t> examines how marginalized people have been represented by imagery in advertising and what that says about the prejudices ingrained in modern culture.</a:t>
            </a:r>
            <a:endParaRPr lang="en-US" dirty="0"/>
          </a:p>
          <a:p>
            <a:r>
              <a:rPr lang="en-US" sz="1200" b="0" i="0" kern="1200" dirty="0">
                <a:solidFill>
                  <a:schemeClr val="tx1"/>
                </a:solidFill>
                <a:effectLst/>
                <a:latin typeface="+mn-lt"/>
                <a:ea typeface="+mn-ea"/>
                <a:cs typeface="+mn-cs"/>
              </a:rPr>
              <a:t>Thomas’ work is informed by his own experience. </a:t>
            </a:r>
          </a:p>
          <a:p>
            <a:r>
              <a:rPr lang="en-US" sz="1200" b="0" i="0" kern="1200" dirty="0">
                <a:solidFill>
                  <a:schemeClr val="tx1"/>
                </a:solidFill>
                <a:effectLst/>
                <a:latin typeface="+mn-lt"/>
                <a:ea typeface="+mn-ea"/>
                <a:cs typeface="+mn-cs"/>
              </a:rPr>
              <a:t>When Thomas was around 5 years old, he became fully aware of his racial identity as an African-American. It was around the same time that he began paying attention to advertisements.</a:t>
            </a:r>
          </a:p>
          <a:p>
            <a:r>
              <a:rPr lang="en-US" sz="1200" b="0" i="0" kern="1200" dirty="0">
                <a:solidFill>
                  <a:schemeClr val="tx1"/>
                </a:solidFill>
                <a:effectLst/>
                <a:latin typeface="+mn-lt"/>
                <a:ea typeface="+mn-ea"/>
                <a:cs typeface="+mn-cs"/>
              </a:rPr>
              <a:t>“For me, that’s the moment you start to recognize yourself as part of a larger world,” Thomas says. “You start to learn social codes.” In the early 2000s, he started piecing together the puzzle of branding in relation to personal identity and realizing the influence that marketing tools have on shaping individual identities.</a:t>
            </a:r>
          </a:p>
          <a:p>
            <a:r>
              <a:rPr lang="en-US" sz="1200" b="0" i="0" kern="1200" dirty="0">
                <a:solidFill>
                  <a:schemeClr val="tx1"/>
                </a:solidFill>
                <a:effectLst/>
                <a:latin typeface="+mn-lt"/>
                <a:ea typeface="+mn-ea"/>
                <a:cs typeface="+mn-cs"/>
              </a:rPr>
              <a:t>He decided to use art to critique and show the underlying truths of these ads.  “Truth is better than fiction, so rather than making images myself, I used actual ads,” he says.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“Scarred Chest” is a manipulated Nike ad in which the athlete’s chest has been physically branded with Nike logos.</a:t>
            </a:r>
          </a:p>
          <a:p>
            <a:r>
              <a:rPr lang="en-US" sz="1200" b="0" i="0" kern="1200" dirty="0">
                <a:solidFill>
                  <a:schemeClr val="tx1"/>
                </a:solidFill>
                <a:effectLst/>
                <a:latin typeface="+mn-lt"/>
                <a:ea typeface="+mn-ea"/>
                <a:cs typeface="+mn-cs"/>
              </a:rPr>
              <a:t>This image is particularly potent because, like many athletic brand ads, the model is African-American, and American slaves were often physically branded as a form of punishment for running away throughout America’s slavery era.</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his series </a:t>
            </a:r>
            <a:r>
              <a:rPr lang="en-US" sz="1200" b="0" i="1" kern="1200" dirty="0">
                <a:solidFill>
                  <a:schemeClr val="tx1"/>
                </a:solidFill>
                <a:effectLst/>
                <a:latin typeface="+mn-lt"/>
                <a:ea typeface="+mn-ea"/>
                <a:cs typeface="+mn-cs"/>
              </a:rPr>
              <a:t>B®anded</a:t>
            </a:r>
            <a:r>
              <a:rPr lang="en-US" sz="1200" b="0" i="0" kern="1200" dirty="0">
                <a:solidFill>
                  <a:schemeClr val="tx1"/>
                </a:solidFill>
                <a:effectLst/>
                <a:latin typeface="+mn-lt"/>
                <a:ea typeface="+mn-ea"/>
                <a:cs typeface="+mn-cs"/>
              </a:rPr>
              <a:t>, Thomas investigates the influence of sportswear advertising, the construction of black male identity, and the  commodification of black male bodies. Here, the athletically muscled torso of a Black man fills the frame, his chest marred by nine swoop-shaped scars—immediately recognizable as the brand of Nike—that the artist has inserted through digital manipulation. Thomas simultaneously evokes images of the latticework scars left on slaves by the lacerations of an owner’s whip and the historical punishment of branding runaway slaves. In the process, he draws parallels to the corporate brands that adorn the bodies </a:t>
            </a:r>
            <a:r>
              <a:rPr lang="en-US" sz="1200" b="0" i="0" kern="1200">
                <a:solidFill>
                  <a:schemeClr val="tx1"/>
                </a:solidFill>
                <a:effectLst/>
                <a:latin typeface="+mn-lt"/>
                <a:ea typeface="+mn-ea"/>
                <a:cs typeface="+mn-cs"/>
              </a:rPr>
              <a:t>of Black </a:t>
            </a:r>
            <a:r>
              <a:rPr lang="en-US" sz="1200" b="0" i="0" kern="1200" dirty="0">
                <a:solidFill>
                  <a:schemeClr val="tx1"/>
                </a:solidFill>
                <a:effectLst/>
                <a:latin typeface="+mn-lt"/>
                <a:ea typeface="+mn-ea"/>
                <a:cs typeface="+mn-cs"/>
              </a:rPr>
              <a:t>athletes today.</a:t>
            </a:r>
          </a:p>
          <a:p>
            <a:endParaRPr lang="en-US" dirty="0"/>
          </a:p>
        </p:txBody>
      </p:sp>
      <p:sp>
        <p:nvSpPr>
          <p:cNvPr id="4" name="Slide Number Placeholder 3"/>
          <p:cNvSpPr>
            <a:spLocks noGrp="1"/>
          </p:cNvSpPr>
          <p:nvPr>
            <p:ph type="sldNum" sz="quarter" idx="5"/>
          </p:nvPr>
        </p:nvSpPr>
        <p:spPr/>
        <p:txBody>
          <a:bodyPr/>
          <a:lstStyle/>
          <a:p>
            <a:fld id="{6C4ED93F-5184-460E-8A26-DB954B0E3931}" type="slidenum">
              <a:rPr lang="en-US" smtClean="0"/>
              <a:t>28</a:t>
            </a:fld>
            <a:endParaRPr lang="en-US"/>
          </a:p>
        </p:txBody>
      </p:sp>
    </p:spTree>
    <p:extLst>
      <p:ext uri="{BB962C8B-B14F-4D97-AF65-F5344CB8AC3E}">
        <p14:creationId xmlns:p14="http://schemas.microsoft.com/office/powerpoint/2010/main" val="3874431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4ED93F-5184-460E-8A26-DB954B0E3931}" type="slidenum">
              <a:rPr lang="en-US" smtClean="0"/>
              <a:t>29</a:t>
            </a:fld>
            <a:endParaRPr lang="en-US"/>
          </a:p>
        </p:txBody>
      </p:sp>
    </p:spTree>
    <p:extLst>
      <p:ext uri="{BB962C8B-B14F-4D97-AF65-F5344CB8AC3E}">
        <p14:creationId xmlns:p14="http://schemas.microsoft.com/office/powerpoint/2010/main" val="669789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 source: https://www.artsy.net/article/editorial-hank-willis-thomas-on-race-the-media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https://www.surfacemag.com/articles/studio-visit-artist-hank-willis-thomas-for-freedoms-super-pac-presidential-election-2016/</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30</a:t>
            </a:fld>
            <a:endParaRPr lang="en-US"/>
          </a:p>
        </p:txBody>
      </p:sp>
    </p:spTree>
    <p:extLst>
      <p:ext uri="{BB962C8B-B14F-4D97-AF65-F5344CB8AC3E}">
        <p14:creationId xmlns:p14="http://schemas.microsoft.com/office/powerpoint/2010/main" val="1985963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meeting of U.S. Vice President Richard Nixon and Martin Luther King Jr. and their two wives — Patricia Nixon and Coretta Scott King — during Independence Day celebrations in Accra, Ghana, on March 6, 1957, on the tails of the end of the Montgomery, Ala., bus boycott. It was the first trip to Africa for all of them. [Detail of photo by Griffith J. Davis on assignment as U.S. Foreign Service Officer by U.S. Information Service (USIS). Copyright and courtesy of Griffith J. Davis Photographs &amp; Archives.]</a:t>
            </a:r>
          </a:p>
          <a:p>
            <a:r>
              <a:rPr lang="en-US" dirty="0"/>
              <a:t>Source: https://www.tampabay.com/arts-entertainment/arts/visual-arts/2020/01/17/this-photo-of-mlk-and-richard-nixon-was-once-taboo-now-see-it-in-tampa/ </a:t>
            </a:r>
          </a:p>
        </p:txBody>
      </p:sp>
      <p:sp>
        <p:nvSpPr>
          <p:cNvPr id="4" name="Slide Number Placeholder 3"/>
          <p:cNvSpPr>
            <a:spLocks noGrp="1"/>
          </p:cNvSpPr>
          <p:nvPr>
            <p:ph type="sldNum" sz="quarter" idx="5"/>
          </p:nvPr>
        </p:nvSpPr>
        <p:spPr/>
        <p:txBody>
          <a:bodyPr/>
          <a:lstStyle/>
          <a:p>
            <a:fld id="{5FDA4DBB-AB38-447D-A272-FA983C93ECEE}" type="slidenum">
              <a:rPr lang="en-US" smtClean="0"/>
              <a:t>3</a:t>
            </a:fld>
            <a:endParaRPr lang="en-US"/>
          </a:p>
        </p:txBody>
      </p:sp>
    </p:spTree>
    <p:extLst>
      <p:ext uri="{BB962C8B-B14F-4D97-AF65-F5344CB8AC3E}">
        <p14:creationId xmlns:p14="http://schemas.microsoft.com/office/powerpoint/2010/main" val="264366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http://www.themost10.com/10-most-effective-magazine-ads/</a:t>
            </a:r>
          </a:p>
          <a:p>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31</a:t>
            </a:fld>
            <a:endParaRPr lang="en-US"/>
          </a:p>
        </p:txBody>
      </p:sp>
    </p:spTree>
    <p:extLst>
      <p:ext uri="{BB962C8B-B14F-4D97-AF65-F5344CB8AC3E}">
        <p14:creationId xmlns:p14="http://schemas.microsoft.com/office/powerpoint/2010/main" val="2190154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of images:</a:t>
            </a:r>
          </a:p>
          <a:p>
            <a:endParaRPr lang="en-US" dirty="0"/>
          </a:p>
          <a:p>
            <a:r>
              <a:rPr lang="en-US" dirty="0"/>
              <a:t>https://www.tampabay.com/opinion/2020/01/17/how-my-dad-captured-this-famous-photo-of-martin-luther-king-jr-column/</a:t>
            </a:r>
          </a:p>
          <a:p>
            <a:endParaRPr lang="en-US" dirty="0"/>
          </a:p>
          <a:p>
            <a:r>
              <a:rPr lang="en-US" dirty="0"/>
              <a:t>https://www.cityartsmagazine.com/art-revolution/</a:t>
            </a:r>
          </a:p>
          <a:p>
            <a:endParaRPr lang="en-US" dirty="0"/>
          </a:p>
          <a:p>
            <a:r>
              <a:rPr lang="en-US" dirty="0"/>
              <a:t>https://www.theartnewspaper.com/interview/hank-willis-thomas-public-art-is-propaganda-frankly</a:t>
            </a:r>
          </a:p>
        </p:txBody>
      </p:sp>
      <p:sp>
        <p:nvSpPr>
          <p:cNvPr id="4" name="Slide Number Placeholder 3"/>
          <p:cNvSpPr>
            <a:spLocks noGrp="1"/>
          </p:cNvSpPr>
          <p:nvPr>
            <p:ph type="sldNum" sz="quarter" idx="5"/>
          </p:nvPr>
        </p:nvSpPr>
        <p:spPr/>
        <p:txBody>
          <a:bodyPr/>
          <a:lstStyle/>
          <a:p>
            <a:fld id="{5FDA4DBB-AB38-447D-A272-FA983C93ECEE}" type="slidenum">
              <a:rPr lang="en-US" smtClean="0"/>
              <a:t>4</a:t>
            </a:fld>
            <a:endParaRPr lang="en-US"/>
          </a:p>
        </p:txBody>
      </p:sp>
    </p:spTree>
    <p:extLst>
      <p:ext uri="{BB962C8B-B14F-4D97-AF65-F5344CB8AC3E}">
        <p14:creationId xmlns:p14="http://schemas.microsoft.com/office/powerpoint/2010/main" val="1478119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Davis’ breakthrough was a 1947 story for </a:t>
            </a:r>
            <a:r>
              <a:rPr lang="en-US" sz="1200" b="0" i="1" kern="1200" dirty="0">
                <a:solidFill>
                  <a:schemeClr val="tx1"/>
                </a:solidFill>
                <a:effectLst/>
                <a:latin typeface="+mn-lt"/>
                <a:ea typeface="+mn-ea"/>
                <a:cs typeface="+mn-cs"/>
              </a:rPr>
              <a:t>Ebony</a:t>
            </a:r>
            <a:r>
              <a:rPr lang="en-US" sz="1200" b="0" i="0" kern="1200" dirty="0">
                <a:solidFill>
                  <a:schemeClr val="tx1"/>
                </a:solidFill>
                <a:effectLst/>
                <a:latin typeface="+mn-lt"/>
                <a:ea typeface="+mn-ea"/>
                <a:cs typeface="+mn-cs"/>
              </a:rPr>
              <a:t> magazine about life at Palmer Memorial Institute in Sedalia, North Carolina. Founded in 1902 by Charlotte Hawkins Brown, the school was the nation’s only Black boarding school and prepared its students for college. Griffith’s sister attended the school.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Image source: https://share.america.gov/griff-davis-life-in-photography-and-diplomacy/</a:t>
            </a:r>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6</a:t>
            </a:fld>
            <a:endParaRPr lang="en-US"/>
          </a:p>
        </p:txBody>
      </p:sp>
    </p:spTree>
    <p:extLst>
      <p:ext uri="{BB962C8B-B14F-4D97-AF65-F5344CB8AC3E}">
        <p14:creationId xmlns:p14="http://schemas.microsoft.com/office/powerpoint/2010/main" val="419590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https://wusfnews.wusf.usf.edu/local-state/2020-10-13/photojournalist-griffith-j-davis-honored-with-lifetime-achievement-award</a:t>
            </a:r>
          </a:p>
        </p:txBody>
      </p:sp>
      <p:sp>
        <p:nvSpPr>
          <p:cNvPr id="4" name="Slide Number Placeholder 3"/>
          <p:cNvSpPr>
            <a:spLocks noGrp="1"/>
          </p:cNvSpPr>
          <p:nvPr>
            <p:ph type="sldNum" sz="quarter" idx="5"/>
          </p:nvPr>
        </p:nvSpPr>
        <p:spPr/>
        <p:txBody>
          <a:bodyPr/>
          <a:lstStyle/>
          <a:p>
            <a:fld id="{5FDA4DBB-AB38-447D-A272-FA983C93ECEE}" type="slidenum">
              <a:rPr lang="en-US" smtClean="0"/>
              <a:t>7</a:t>
            </a:fld>
            <a:endParaRPr lang="en-US"/>
          </a:p>
        </p:txBody>
      </p:sp>
    </p:spTree>
    <p:extLst>
      <p:ext uri="{BB962C8B-B14F-4D97-AF65-F5344CB8AC3E}">
        <p14:creationId xmlns:p14="http://schemas.microsoft.com/office/powerpoint/2010/main" val="2346726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Euclid Taylor was a prominent attorney in Chicago’s black community. For a crime story for </a:t>
            </a:r>
            <a:r>
              <a:rPr lang="en-US" sz="1200" b="0" i="1" kern="1200" dirty="0">
                <a:solidFill>
                  <a:schemeClr val="tx1"/>
                </a:solidFill>
                <a:effectLst/>
                <a:latin typeface="+mn-lt"/>
                <a:ea typeface="+mn-ea"/>
                <a:cs typeface="+mn-cs"/>
              </a:rPr>
              <a:t>Ebony </a:t>
            </a:r>
            <a:r>
              <a:rPr lang="en-US" sz="1200" b="0" i="0" kern="1200" dirty="0">
                <a:solidFill>
                  <a:schemeClr val="tx1"/>
                </a:solidFill>
                <a:effectLst/>
                <a:latin typeface="+mn-lt"/>
                <a:ea typeface="+mn-ea"/>
                <a:cs typeface="+mn-cs"/>
              </a:rPr>
              <a:t>in 1948, Davis photographed Taylor interviewing a client in prison.</a:t>
            </a:r>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8</a:t>
            </a:fld>
            <a:endParaRPr lang="en-US"/>
          </a:p>
        </p:txBody>
      </p:sp>
    </p:spTree>
    <p:extLst>
      <p:ext uri="{BB962C8B-B14F-4D97-AF65-F5344CB8AC3E}">
        <p14:creationId xmlns:p14="http://schemas.microsoft.com/office/powerpoint/2010/main" val="344161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Ada Lois </a:t>
            </a:r>
            <a:r>
              <a:rPr lang="en-US" sz="1200" kern="1200" dirty="0" err="1">
                <a:solidFill>
                  <a:schemeClr val="tx1"/>
                </a:solidFill>
                <a:effectLst/>
                <a:latin typeface="+mn-lt"/>
                <a:ea typeface="+mn-ea"/>
                <a:cs typeface="+mn-cs"/>
              </a:rPr>
              <a:t>Sipuel</a:t>
            </a:r>
            <a:r>
              <a:rPr lang="en-US" sz="1200" kern="1200" dirty="0">
                <a:solidFill>
                  <a:schemeClr val="tx1"/>
                </a:solidFill>
                <a:effectLst/>
                <a:latin typeface="+mn-lt"/>
                <a:ea typeface="+mn-ea"/>
                <a:cs typeface="+mn-cs"/>
              </a:rPr>
              <a:t> and Thurgood Marshall (left rear) at Supreme Court during “Ada Lois </a:t>
            </a:r>
            <a:r>
              <a:rPr lang="en-US" sz="1200" kern="1200" dirty="0" err="1">
                <a:solidFill>
                  <a:schemeClr val="tx1"/>
                </a:solidFill>
                <a:effectLst/>
                <a:latin typeface="+mn-lt"/>
                <a:ea typeface="+mn-ea"/>
                <a:cs typeface="+mn-cs"/>
              </a:rPr>
              <a:t>Sipuel</a:t>
            </a:r>
            <a:r>
              <a:rPr lang="en-US" sz="1200" kern="1200" dirty="0">
                <a:solidFill>
                  <a:schemeClr val="tx1"/>
                </a:solidFill>
                <a:effectLst/>
                <a:latin typeface="+mn-lt"/>
                <a:ea typeface="+mn-ea"/>
                <a:cs typeface="+mn-cs"/>
              </a:rPr>
              <a:t> vs. University of Oklahoma Law School” </a:t>
            </a:r>
          </a:p>
          <a:p>
            <a:endParaRPr lang="en-US" sz="120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Griff Davis photographed future Supreme Court justice Thurgood Marshall (rear, left) representing Ada Lois </a:t>
            </a:r>
            <a:r>
              <a:rPr lang="en-US" sz="1200" b="0" i="1" kern="1200" dirty="0" err="1">
                <a:solidFill>
                  <a:schemeClr val="tx1"/>
                </a:solidFill>
                <a:effectLst/>
                <a:latin typeface="+mn-lt"/>
                <a:ea typeface="+mn-ea"/>
                <a:cs typeface="+mn-cs"/>
              </a:rPr>
              <a:t>Sipuel</a:t>
            </a:r>
            <a:r>
              <a:rPr lang="en-US" sz="1200" b="0" i="1" kern="1200" dirty="0">
                <a:solidFill>
                  <a:schemeClr val="tx1"/>
                </a:solidFill>
                <a:effectLst/>
                <a:latin typeface="+mn-lt"/>
                <a:ea typeface="+mn-ea"/>
                <a:cs typeface="+mn-cs"/>
              </a:rPr>
              <a:t> (front) against the University of Oklahoma School of Law in a 1948 discrimination suit. (© Griff Davis)</a:t>
            </a:r>
            <a:endParaRPr lang="en-US" dirty="0"/>
          </a:p>
        </p:txBody>
      </p:sp>
      <p:sp>
        <p:nvSpPr>
          <p:cNvPr id="4" name="Slide Number Placeholder 3"/>
          <p:cNvSpPr>
            <a:spLocks noGrp="1"/>
          </p:cNvSpPr>
          <p:nvPr>
            <p:ph type="sldNum" sz="quarter" idx="5"/>
          </p:nvPr>
        </p:nvSpPr>
        <p:spPr/>
        <p:txBody>
          <a:bodyPr/>
          <a:lstStyle/>
          <a:p>
            <a:fld id="{5FDA4DBB-AB38-447D-A272-FA983C93ECEE}" type="slidenum">
              <a:rPr lang="en-US" smtClean="0"/>
              <a:t>9</a:t>
            </a:fld>
            <a:endParaRPr lang="en-US"/>
          </a:p>
        </p:txBody>
      </p:sp>
    </p:spTree>
    <p:extLst>
      <p:ext uri="{BB962C8B-B14F-4D97-AF65-F5344CB8AC3E}">
        <p14:creationId xmlns:p14="http://schemas.microsoft.com/office/powerpoint/2010/main" val="3871650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celebrated poet Langston Hughes was a friend and mentor to Davis, befriending him in 1946 when Hughes was a visiting professor at Morehouse. While Davis studied journalism at Columbia University, he rented a room in Hughes’ home in Harlem. It was here that Davis took this photo of Hughes sitting in front of his typewriter, which later graced the cover of Hughes’ book of short stories titled </a:t>
            </a:r>
            <a:r>
              <a:rPr lang="en-US" sz="1200" b="0" i="1" kern="1200" dirty="0">
                <a:solidFill>
                  <a:schemeClr val="tx1"/>
                </a:solidFill>
                <a:effectLst/>
                <a:latin typeface="+mn-lt"/>
                <a:ea typeface="+mn-ea"/>
                <a:cs typeface="+mn-cs"/>
              </a:rPr>
              <a:t>The Ways of White Folks.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Image source: </a:t>
            </a:r>
            <a:r>
              <a:rPr lang="en-US" sz="1200" b="0" i="0" kern="1200" dirty="0">
                <a:solidFill>
                  <a:schemeClr val="tx1"/>
                </a:solidFill>
                <a:effectLst/>
                <a:latin typeface="+mn-lt"/>
                <a:ea typeface="+mn-ea"/>
                <a:cs typeface="+mn-cs"/>
              </a:rPr>
              <a:t>https://share.america.gov/griff-davis-life-in-photography-and-diplomacy/</a:t>
            </a:r>
            <a:endParaRPr lang="en-US" i="0" dirty="0"/>
          </a:p>
        </p:txBody>
      </p:sp>
      <p:sp>
        <p:nvSpPr>
          <p:cNvPr id="4" name="Slide Number Placeholder 3"/>
          <p:cNvSpPr>
            <a:spLocks noGrp="1"/>
          </p:cNvSpPr>
          <p:nvPr>
            <p:ph type="sldNum" sz="quarter" idx="5"/>
          </p:nvPr>
        </p:nvSpPr>
        <p:spPr/>
        <p:txBody>
          <a:bodyPr/>
          <a:lstStyle/>
          <a:p>
            <a:fld id="{5FDA4DBB-AB38-447D-A272-FA983C93ECEE}" type="slidenum">
              <a:rPr lang="en-US" smtClean="0"/>
              <a:t>10</a:t>
            </a:fld>
            <a:endParaRPr lang="en-US"/>
          </a:p>
        </p:txBody>
      </p:sp>
    </p:spTree>
    <p:extLst>
      <p:ext uri="{BB962C8B-B14F-4D97-AF65-F5344CB8AC3E}">
        <p14:creationId xmlns:p14="http://schemas.microsoft.com/office/powerpoint/2010/main" val="24465670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1/25/2021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1/25/2021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998C-0CD2-4593-B4A6-2148F92BA009}"/>
              </a:ext>
            </a:extLst>
          </p:cNvPr>
          <p:cNvSpPr>
            <a:spLocks noGrp="1"/>
          </p:cNvSpPr>
          <p:nvPr>
            <p:ph type="ctrTitle"/>
          </p:nvPr>
        </p:nvSpPr>
        <p:spPr/>
        <p:txBody>
          <a:bodyPr/>
          <a:lstStyle/>
          <a:p>
            <a:r>
              <a:rPr lang="en-US" i="1" dirty="0"/>
              <a:t>“On the Bones </a:t>
            </a:r>
            <a:br>
              <a:rPr lang="en-US" i="1" dirty="0"/>
            </a:br>
            <a:r>
              <a:rPr lang="en-US" i="1" dirty="0"/>
              <a:t>of the Oppressors”</a:t>
            </a:r>
            <a:r>
              <a:rPr lang="en-US" dirty="0"/>
              <a:t>: </a:t>
            </a:r>
          </a:p>
        </p:txBody>
      </p:sp>
      <p:sp>
        <p:nvSpPr>
          <p:cNvPr id="3" name="Subtitle 2">
            <a:extLst>
              <a:ext uri="{FF2B5EF4-FFF2-40B4-BE49-F238E27FC236}">
                <a16:creationId xmlns:a16="http://schemas.microsoft.com/office/drawing/2014/main" id="{266A5667-65A3-4CE8-A059-D948F86243E4}"/>
              </a:ext>
            </a:extLst>
          </p:cNvPr>
          <p:cNvSpPr>
            <a:spLocks noGrp="1"/>
          </p:cNvSpPr>
          <p:nvPr>
            <p:ph type="subTitle" idx="1"/>
          </p:nvPr>
        </p:nvSpPr>
        <p:spPr/>
        <p:txBody>
          <a:bodyPr>
            <a:normAutofit lnSpcReduction="10000"/>
          </a:bodyPr>
          <a:lstStyle/>
          <a:p>
            <a:r>
              <a:rPr lang="en-US" sz="3600" dirty="0"/>
              <a:t>Race, Racism, and the </a:t>
            </a:r>
          </a:p>
          <a:p>
            <a:r>
              <a:rPr lang="en-US" sz="3600" dirty="0"/>
              <a:t>Civil Rights Movement</a:t>
            </a:r>
          </a:p>
        </p:txBody>
      </p:sp>
    </p:spTree>
    <p:extLst>
      <p:ext uri="{BB962C8B-B14F-4D97-AF65-F5344CB8AC3E}">
        <p14:creationId xmlns:p14="http://schemas.microsoft.com/office/powerpoint/2010/main" val="400201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n sitting in chair with cigarette in hand near typewriter (© Griff Davis)">
            <a:extLst>
              <a:ext uri="{FF2B5EF4-FFF2-40B4-BE49-F238E27FC236}">
                <a16:creationId xmlns:a16="http://schemas.microsoft.com/office/drawing/2014/main" id="{A57614CE-D5E4-4387-8741-F6602456C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9" y="0"/>
            <a:ext cx="860478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7D458E7-D399-4B89-BB92-69E5B9C23FDA}"/>
              </a:ext>
            </a:extLst>
          </p:cNvPr>
          <p:cNvSpPr txBox="1"/>
          <p:nvPr/>
        </p:nvSpPr>
        <p:spPr>
          <a:xfrm>
            <a:off x="8753582" y="3051425"/>
            <a:ext cx="3438418" cy="553998"/>
          </a:xfrm>
          <a:prstGeom prst="rect">
            <a:avLst/>
          </a:prstGeom>
          <a:noFill/>
        </p:spPr>
        <p:txBody>
          <a:bodyPr wrap="square" rtlCol="0">
            <a:spAutoFit/>
          </a:bodyPr>
          <a:lstStyle/>
          <a:p>
            <a:r>
              <a:rPr lang="en-US" sz="3000" dirty="0"/>
              <a:t>Langston Hughes</a:t>
            </a:r>
          </a:p>
        </p:txBody>
      </p:sp>
    </p:spTree>
    <p:extLst>
      <p:ext uri="{BB962C8B-B14F-4D97-AF65-F5344CB8AC3E}">
        <p14:creationId xmlns:p14="http://schemas.microsoft.com/office/powerpoint/2010/main" val="2273440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ttle girl and boy kissing (© Griff Davis)">
            <a:extLst>
              <a:ext uri="{FF2B5EF4-FFF2-40B4-BE49-F238E27FC236}">
                <a16:creationId xmlns:a16="http://schemas.microsoft.com/office/drawing/2014/main" id="{383E939A-F237-482E-B175-A985C50A4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136" y="0"/>
            <a:ext cx="5521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F40591-4146-4B33-8B3D-5AE7115DC9AF}"/>
              </a:ext>
            </a:extLst>
          </p:cNvPr>
          <p:cNvSpPr txBox="1"/>
          <p:nvPr/>
        </p:nvSpPr>
        <p:spPr>
          <a:xfrm>
            <a:off x="7318963" y="3051425"/>
            <a:ext cx="4352480" cy="1015663"/>
          </a:xfrm>
          <a:prstGeom prst="rect">
            <a:avLst/>
          </a:prstGeom>
          <a:noFill/>
        </p:spPr>
        <p:txBody>
          <a:bodyPr wrap="square" rtlCol="0">
            <a:spAutoFit/>
          </a:bodyPr>
          <a:lstStyle/>
          <a:p>
            <a:r>
              <a:rPr lang="en-US" sz="3000" dirty="0"/>
              <a:t>“The International Kiss” (1956)</a:t>
            </a:r>
          </a:p>
        </p:txBody>
      </p:sp>
    </p:spTree>
    <p:extLst>
      <p:ext uri="{BB962C8B-B14F-4D97-AF65-F5344CB8AC3E}">
        <p14:creationId xmlns:p14="http://schemas.microsoft.com/office/powerpoint/2010/main" val="1503348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7BD18-33AD-47EB-AD1A-7F04FE7A1A39}"/>
              </a:ext>
            </a:extLst>
          </p:cNvPr>
          <p:cNvSpPr>
            <a:spLocks noGrp="1"/>
          </p:cNvSpPr>
          <p:nvPr>
            <p:ph type="title"/>
          </p:nvPr>
        </p:nvSpPr>
        <p:spPr/>
        <p:txBody>
          <a:bodyPr/>
          <a:lstStyle/>
          <a:p>
            <a:r>
              <a:rPr lang="en-US" dirty="0"/>
              <a:t>Emory Douglas: </a:t>
            </a:r>
            <a:r>
              <a:rPr lang="en-US" i="1" dirty="0"/>
              <a:t>Selected works</a:t>
            </a:r>
          </a:p>
        </p:txBody>
      </p:sp>
      <p:pic>
        <p:nvPicPr>
          <p:cNvPr id="12290" name="Picture 2" descr="We always had solidarity | SocialistWorker.org">
            <a:extLst>
              <a:ext uri="{FF2B5EF4-FFF2-40B4-BE49-F238E27FC236}">
                <a16:creationId xmlns:a16="http://schemas.microsoft.com/office/drawing/2014/main" id="{FF5025D0-821B-4F21-82D6-875068CF3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01" y="1619250"/>
            <a:ext cx="280035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432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25344-5FA2-48D5-8865-5E29DCF06B2A}"/>
              </a:ext>
            </a:extLst>
          </p:cNvPr>
          <p:cNvSpPr>
            <a:spLocks noGrp="1"/>
          </p:cNvSpPr>
          <p:nvPr>
            <p:ph type="title"/>
          </p:nvPr>
        </p:nvSpPr>
        <p:spPr/>
        <p:txBody>
          <a:bodyPr/>
          <a:lstStyle/>
          <a:p>
            <a:r>
              <a:rPr lang="en-US" dirty="0"/>
              <a:t>Emory Douglas: Brief biography</a:t>
            </a:r>
          </a:p>
        </p:txBody>
      </p:sp>
      <p:sp>
        <p:nvSpPr>
          <p:cNvPr id="3" name="Content Placeholder 2">
            <a:extLst>
              <a:ext uri="{FF2B5EF4-FFF2-40B4-BE49-F238E27FC236}">
                <a16:creationId xmlns:a16="http://schemas.microsoft.com/office/drawing/2014/main" id="{EC5E7085-404C-45E5-A095-F88E09399715}"/>
              </a:ext>
            </a:extLst>
          </p:cNvPr>
          <p:cNvSpPr>
            <a:spLocks noGrp="1"/>
          </p:cNvSpPr>
          <p:nvPr>
            <p:ph idx="1"/>
          </p:nvPr>
        </p:nvSpPr>
        <p:spPr>
          <a:xfrm>
            <a:off x="380996" y="2193034"/>
            <a:ext cx="5106255" cy="4402974"/>
          </a:xfrm>
        </p:spPr>
        <p:txBody>
          <a:bodyPr>
            <a:noAutofit/>
          </a:bodyPr>
          <a:lstStyle/>
          <a:p>
            <a:r>
              <a:rPr lang="en-US" sz="2800" dirty="0"/>
              <a:t>Born 1943 in Michigan</a:t>
            </a:r>
          </a:p>
          <a:p>
            <a:r>
              <a:rPr lang="en-US" sz="2800" dirty="0"/>
              <a:t>Incarcerated as a youth; worked in prison’s print shop</a:t>
            </a:r>
          </a:p>
          <a:p>
            <a:r>
              <a:rPr lang="en-US" sz="2800" dirty="0"/>
              <a:t>studied commercial art at San Francisco City College</a:t>
            </a:r>
          </a:p>
          <a:p>
            <a:r>
              <a:rPr lang="en-US" sz="2800" dirty="0"/>
              <a:t>Minister of Culture, Black Panther Party, 1967 - 1980s</a:t>
            </a:r>
          </a:p>
          <a:p>
            <a:r>
              <a:rPr lang="en-US" sz="2800" dirty="0"/>
              <a:t>Art director, designer, and main illustrator for </a:t>
            </a:r>
            <a:r>
              <a:rPr lang="en-US" sz="2800" i="1" dirty="0"/>
              <a:t>The Black Panther </a:t>
            </a:r>
            <a:r>
              <a:rPr lang="en-US" sz="2800" dirty="0"/>
              <a:t>(weekly newspaper)</a:t>
            </a:r>
          </a:p>
        </p:txBody>
      </p:sp>
      <p:pic>
        <p:nvPicPr>
          <p:cNvPr id="10242" name="Picture 2" descr="L. Kent Wolgamott: Emory Douglas, 'Design + Social Justice' art event of  2015 | Visual Art | journalstar.com">
            <a:extLst>
              <a:ext uri="{FF2B5EF4-FFF2-40B4-BE49-F238E27FC236}">
                <a16:creationId xmlns:a16="http://schemas.microsoft.com/office/drawing/2014/main" id="{733CDA43-ECC7-4A71-B578-08FD3B354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839" y="753228"/>
            <a:ext cx="4197308" cy="5974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595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A394758-2C44-4956-86A3-FC52D7A95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780" y="0"/>
            <a:ext cx="4686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3F09F4-7EBA-4F6F-BD06-16902F69A3C2}"/>
              </a:ext>
            </a:extLst>
          </p:cNvPr>
          <p:cNvSpPr/>
          <p:nvPr/>
        </p:nvSpPr>
        <p:spPr>
          <a:xfrm>
            <a:off x="89043" y="2777200"/>
            <a:ext cx="4750085" cy="2062103"/>
          </a:xfrm>
          <a:prstGeom prst="rect">
            <a:avLst/>
          </a:prstGeom>
        </p:spPr>
        <p:txBody>
          <a:bodyPr wrap="square">
            <a:spAutoFit/>
          </a:bodyPr>
          <a:lstStyle/>
          <a:p>
            <a:r>
              <a:rPr lang="en-US" sz="3200" dirty="0"/>
              <a:t>“The heirs of Malcolm have picked up the gun...“</a:t>
            </a:r>
          </a:p>
          <a:p>
            <a:r>
              <a:rPr lang="en-US" sz="3200" dirty="0"/>
              <a:t>Emory Douglas (1968)</a:t>
            </a:r>
          </a:p>
        </p:txBody>
      </p:sp>
    </p:spTree>
    <p:extLst>
      <p:ext uri="{BB962C8B-B14F-4D97-AF65-F5344CB8AC3E}">
        <p14:creationId xmlns:p14="http://schemas.microsoft.com/office/powerpoint/2010/main" val="2578874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8FE1DCD-585C-44AC-AA36-67046F7D15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91" b="7416"/>
          <a:stretch/>
        </p:blipFill>
        <p:spPr bwMode="auto">
          <a:xfrm>
            <a:off x="5404207" y="115224"/>
            <a:ext cx="5065159" cy="66166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2ED83AC-7C4F-433D-A6B3-8ADE7C7C6665}"/>
              </a:ext>
            </a:extLst>
          </p:cNvPr>
          <p:cNvSpPr/>
          <p:nvPr/>
        </p:nvSpPr>
        <p:spPr>
          <a:xfrm>
            <a:off x="89043" y="2777200"/>
            <a:ext cx="4750085" cy="1569660"/>
          </a:xfrm>
          <a:prstGeom prst="rect">
            <a:avLst/>
          </a:prstGeom>
        </p:spPr>
        <p:txBody>
          <a:bodyPr wrap="square">
            <a:spAutoFit/>
          </a:bodyPr>
          <a:lstStyle/>
          <a:p>
            <a:r>
              <a:rPr lang="en-US" sz="3200" dirty="0"/>
              <a:t>"Only on the bones of the oppressors...“</a:t>
            </a:r>
          </a:p>
          <a:p>
            <a:r>
              <a:rPr lang="en-US" sz="3200" dirty="0"/>
              <a:t>Emory Douglas (1969)</a:t>
            </a:r>
          </a:p>
        </p:txBody>
      </p:sp>
    </p:spTree>
    <p:extLst>
      <p:ext uri="{BB962C8B-B14F-4D97-AF65-F5344CB8AC3E}">
        <p14:creationId xmlns:p14="http://schemas.microsoft.com/office/powerpoint/2010/main" val="308901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B39229-A7D8-4C5C-BA8D-AEB50C075546}"/>
              </a:ext>
            </a:extLst>
          </p:cNvPr>
          <p:cNvSpPr/>
          <p:nvPr/>
        </p:nvSpPr>
        <p:spPr>
          <a:xfrm>
            <a:off x="140414" y="3394466"/>
            <a:ext cx="4750085" cy="1569660"/>
          </a:xfrm>
          <a:prstGeom prst="rect">
            <a:avLst/>
          </a:prstGeom>
        </p:spPr>
        <p:txBody>
          <a:bodyPr wrap="square">
            <a:spAutoFit/>
          </a:bodyPr>
          <a:lstStyle/>
          <a:p>
            <a:r>
              <a:rPr lang="en-US" sz="3200" dirty="0"/>
              <a:t>“Paper Boy Black Panther”</a:t>
            </a:r>
          </a:p>
          <a:p>
            <a:r>
              <a:rPr lang="en-US" sz="3200" dirty="0"/>
              <a:t>Emory Douglas (1968)</a:t>
            </a:r>
          </a:p>
        </p:txBody>
      </p:sp>
      <p:pic>
        <p:nvPicPr>
          <p:cNvPr id="11270" name="Picture 6" descr="Image result for emory douglas">
            <a:extLst>
              <a:ext uri="{FF2B5EF4-FFF2-40B4-BE49-F238E27FC236}">
                <a16:creationId xmlns:a16="http://schemas.microsoft.com/office/drawing/2014/main" id="{38C360AD-1440-4668-86B4-98A3F418C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716" y="2330545"/>
            <a:ext cx="7829284" cy="369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5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8D061B-3724-4776-B849-46906EAD0BBB}"/>
              </a:ext>
            </a:extLst>
          </p:cNvPr>
          <p:cNvSpPr>
            <a:spLocks noGrp="1"/>
          </p:cNvSpPr>
          <p:nvPr>
            <p:ph type="title"/>
          </p:nvPr>
        </p:nvSpPr>
        <p:spPr/>
        <p:txBody>
          <a:bodyPr/>
          <a:lstStyle/>
          <a:p>
            <a:r>
              <a:rPr lang="en-US" dirty="0"/>
              <a:t>Hank Willis Thomas: </a:t>
            </a:r>
            <a:r>
              <a:rPr lang="en-US" i="1" dirty="0"/>
              <a:t>Selected works</a:t>
            </a:r>
            <a:endParaRPr lang="en-US" dirty="0"/>
          </a:p>
        </p:txBody>
      </p:sp>
      <p:pic>
        <p:nvPicPr>
          <p:cNvPr id="14338" name="Picture 2" descr="Hank Willis Thomas | BIO | 1">
            <a:extLst>
              <a:ext uri="{FF2B5EF4-FFF2-40B4-BE49-F238E27FC236}">
                <a16:creationId xmlns:a16="http://schemas.microsoft.com/office/drawing/2014/main" id="{AC910192-82FF-4185-ADF2-D8ACE43C7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35" y="2170970"/>
            <a:ext cx="2516060" cy="251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80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9EB9F-14A1-4B6F-B039-C2B0B8A14AA5}"/>
              </a:ext>
            </a:extLst>
          </p:cNvPr>
          <p:cNvSpPr>
            <a:spLocks noGrp="1"/>
          </p:cNvSpPr>
          <p:nvPr>
            <p:ph type="title"/>
          </p:nvPr>
        </p:nvSpPr>
        <p:spPr/>
        <p:txBody>
          <a:bodyPr/>
          <a:lstStyle/>
          <a:p>
            <a:r>
              <a:rPr lang="en-US" dirty="0"/>
              <a:t>Hank Willis Thomas: Brief biography</a:t>
            </a:r>
          </a:p>
        </p:txBody>
      </p:sp>
      <p:sp>
        <p:nvSpPr>
          <p:cNvPr id="4" name="Content Placeholder 3">
            <a:extLst>
              <a:ext uri="{FF2B5EF4-FFF2-40B4-BE49-F238E27FC236}">
                <a16:creationId xmlns:a16="http://schemas.microsoft.com/office/drawing/2014/main" id="{8C5BF824-1517-4A43-B66B-777785CD7630}"/>
              </a:ext>
            </a:extLst>
          </p:cNvPr>
          <p:cNvSpPr>
            <a:spLocks noGrp="1"/>
          </p:cNvSpPr>
          <p:nvPr>
            <p:ph idx="1"/>
          </p:nvPr>
        </p:nvSpPr>
        <p:spPr>
          <a:xfrm>
            <a:off x="474837" y="2223857"/>
            <a:ext cx="4703337" cy="4526264"/>
          </a:xfrm>
        </p:spPr>
        <p:txBody>
          <a:bodyPr>
            <a:normAutofit/>
          </a:bodyPr>
          <a:lstStyle/>
          <a:p>
            <a:r>
              <a:rPr lang="en-US" sz="3000" dirty="0"/>
              <a:t>Born 1976 in New Jersey</a:t>
            </a:r>
          </a:p>
          <a:p>
            <a:r>
              <a:rPr lang="en-US" sz="3000" dirty="0"/>
              <a:t>Conceptual artist</a:t>
            </a:r>
          </a:p>
          <a:p>
            <a:r>
              <a:rPr lang="en-US" sz="3000" dirty="0"/>
              <a:t>B.F.A., Photography and Africana Studies, New York University (1998)</a:t>
            </a:r>
          </a:p>
          <a:p>
            <a:r>
              <a:rPr lang="en-US" sz="3000" dirty="0"/>
              <a:t>M.F.A., Photography and Visual Criticism, California College of the Arts (2004)</a:t>
            </a:r>
          </a:p>
        </p:txBody>
      </p:sp>
      <p:pic>
        <p:nvPicPr>
          <p:cNvPr id="6146" name="Picture 2" descr="Hank Willis Thomas on Race, the Media, and His Upcoming Armory Show  Takeover - Artsy">
            <a:extLst>
              <a:ext uri="{FF2B5EF4-FFF2-40B4-BE49-F238E27FC236}">
                <a16:creationId xmlns:a16="http://schemas.microsoft.com/office/drawing/2014/main" id="{4FB8C8E8-53F0-4EF8-A292-8FC4CBC57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224" y="2223857"/>
            <a:ext cx="6468754" cy="431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793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7492-392E-4FB0-AF64-F8469B526DC9}"/>
              </a:ext>
            </a:extLst>
          </p:cNvPr>
          <p:cNvSpPr>
            <a:spLocks noGrp="1"/>
          </p:cNvSpPr>
          <p:nvPr>
            <p:ph type="title"/>
          </p:nvPr>
        </p:nvSpPr>
        <p:spPr/>
        <p:txBody>
          <a:bodyPr>
            <a:normAutofit fontScale="90000"/>
          </a:bodyPr>
          <a:lstStyle/>
          <a:p>
            <a:r>
              <a:rPr lang="en-US" dirty="0"/>
              <a:t>“I’m interested in finding new ways of revealing things that are kind of latent in a given image. I talk about my work as an archaeology in a sense, and I might consider myself a photographic archaeologist, or a visual culture archaeologist. I believe that all the content in my work is really about framing and context, is about calling the viewer to think about how their position affects what they see.”</a:t>
            </a:r>
          </a:p>
        </p:txBody>
      </p:sp>
      <p:sp>
        <p:nvSpPr>
          <p:cNvPr id="3" name="Text Placeholder 2">
            <a:extLst>
              <a:ext uri="{FF2B5EF4-FFF2-40B4-BE49-F238E27FC236}">
                <a16:creationId xmlns:a16="http://schemas.microsoft.com/office/drawing/2014/main" id="{23630C60-D2BC-4627-8285-538C6A968851}"/>
              </a:ext>
            </a:extLst>
          </p:cNvPr>
          <p:cNvSpPr>
            <a:spLocks noGrp="1"/>
          </p:cNvSpPr>
          <p:nvPr>
            <p:ph type="body" sz="half" idx="2"/>
          </p:nvPr>
        </p:nvSpPr>
        <p:spPr/>
        <p:txBody>
          <a:bodyPr>
            <a:normAutofit/>
          </a:bodyPr>
          <a:lstStyle/>
          <a:p>
            <a:pPr algn="r"/>
            <a:r>
              <a:rPr lang="en-US" sz="3600" dirty="0"/>
              <a:t>Hank Willis Thomas</a:t>
            </a:r>
          </a:p>
        </p:txBody>
      </p:sp>
    </p:spTree>
    <p:extLst>
      <p:ext uri="{BB962C8B-B14F-4D97-AF65-F5344CB8AC3E}">
        <p14:creationId xmlns:p14="http://schemas.microsoft.com/office/powerpoint/2010/main" val="1152735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ject Object]">
            <a:extLst>
              <a:ext uri="{FF2B5EF4-FFF2-40B4-BE49-F238E27FC236}">
                <a16:creationId xmlns:a16="http://schemas.microsoft.com/office/drawing/2014/main" id="{FF8C456C-503D-44A9-8F89-92E7556AB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2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folders/bf/0b59gdzn1y95tbdnjcsm96qr0000gp/T/com.microsoft.Word/WebArchiveCopyPasteTempFiles/resize%3Aformat%3Dfull;jsessionid=86429A9DDA37A5160CCBE8DF35CDBB10">
            <a:extLst>
              <a:ext uri="{FF2B5EF4-FFF2-40B4-BE49-F238E27FC236}">
                <a16:creationId xmlns:a16="http://schemas.microsoft.com/office/drawing/2014/main" id="{D82AF9C3-FD3D-4D9D-B73C-91B23C8C8A9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089078" y="125858"/>
            <a:ext cx="8013843" cy="6606284"/>
          </a:xfrm>
          <a:prstGeom prst="rect">
            <a:avLst/>
          </a:prstGeom>
          <a:noFill/>
          <a:ln>
            <a:noFill/>
          </a:ln>
        </p:spPr>
      </p:pic>
    </p:spTree>
    <p:extLst>
      <p:ext uri="{BB962C8B-B14F-4D97-AF65-F5344CB8AC3E}">
        <p14:creationId xmlns:p14="http://schemas.microsoft.com/office/powerpoint/2010/main" val="2552345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r/folders/bf/0b59gdzn1y95tbdnjcsm96qr0000gp/T/com.microsoft.Word/WebArchiveCopyPasteTempFiles/resize%3Aformat%3Dfull;jsessionid=86429A9DDA37A5160CCBE8DF35CDBB10">
            <a:extLst>
              <a:ext uri="{FF2B5EF4-FFF2-40B4-BE49-F238E27FC236}">
                <a16:creationId xmlns:a16="http://schemas.microsoft.com/office/drawing/2014/main" id="{D82AF9C3-FD3D-4D9D-B73C-91B23C8C8A96}"/>
              </a:ext>
            </a:extLst>
          </p:cNvPr>
          <p:cNvPicPr/>
          <p:nvPr/>
        </p:nvPicPr>
        <p:blipFill rotWithShape="1">
          <a:blip r:embed="rId3">
            <a:extLst>
              <a:ext uri="{28A0092B-C50C-407E-A947-70E740481C1C}">
                <a14:useLocalDpi xmlns:a14="http://schemas.microsoft.com/office/drawing/2010/main" val="0"/>
              </a:ext>
            </a:extLst>
          </a:blip>
          <a:srcRect l="3163" t="4316" r="3633" b="5637"/>
          <a:stretch/>
        </p:blipFill>
        <p:spPr bwMode="auto">
          <a:xfrm>
            <a:off x="154111" y="454631"/>
            <a:ext cx="7469313" cy="5948737"/>
          </a:xfrm>
          <a:prstGeom prst="rect">
            <a:avLst/>
          </a:prstGeom>
          <a:noFill/>
          <a:ln>
            <a:noFill/>
          </a:ln>
        </p:spPr>
      </p:pic>
      <p:sp>
        <p:nvSpPr>
          <p:cNvPr id="2" name="Rectangle 1">
            <a:extLst>
              <a:ext uri="{FF2B5EF4-FFF2-40B4-BE49-F238E27FC236}">
                <a16:creationId xmlns:a16="http://schemas.microsoft.com/office/drawing/2014/main" id="{78AC4F6F-9952-44FA-98D6-B4B47467F0C8}"/>
              </a:ext>
            </a:extLst>
          </p:cNvPr>
          <p:cNvSpPr/>
          <p:nvPr/>
        </p:nvSpPr>
        <p:spPr>
          <a:xfrm>
            <a:off x="7743290" y="3105833"/>
            <a:ext cx="3907604" cy="3170099"/>
          </a:xfrm>
          <a:prstGeom prst="rect">
            <a:avLst/>
          </a:prstGeom>
        </p:spPr>
        <p:txBody>
          <a:bodyPr wrap="square">
            <a:spAutoFit/>
          </a:bodyPr>
          <a:lstStyle/>
          <a:p>
            <a:r>
              <a:rPr lang="en-US" sz="3000" i="1" dirty="0"/>
              <a:t>Golly, Mis’ Maria, Folks Jus’ Can’t Help Havin’ a friendly feeling’ for Dis </a:t>
            </a:r>
            <a:r>
              <a:rPr lang="en-US" sz="3000" i="1" dirty="0" err="1"/>
              <a:t>Heah</a:t>
            </a:r>
            <a:r>
              <a:rPr lang="en-US" sz="3000" i="1" dirty="0"/>
              <a:t>!</a:t>
            </a:r>
            <a:r>
              <a:rPr lang="en-US" sz="3000" dirty="0"/>
              <a:t> </a:t>
            </a:r>
            <a:r>
              <a:rPr lang="en-US" sz="3000" i="1" dirty="0"/>
              <a:t>1935/2015</a:t>
            </a:r>
          </a:p>
          <a:p>
            <a:pPr algn="r"/>
            <a:r>
              <a:rPr lang="en-US" sz="2500" dirty="0"/>
              <a:t>Hank Willis Thomas (2015)</a:t>
            </a:r>
          </a:p>
        </p:txBody>
      </p:sp>
    </p:spTree>
    <p:extLst>
      <p:ext uri="{BB962C8B-B14F-4D97-AF65-F5344CB8AC3E}">
        <p14:creationId xmlns:p14="http://schemas.microsoft.com/office/powerpoint/2010/main" val="3477603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32609-55D9-4E37-95A9-B17C601B7692}"/>
              </a:ext>
            </a:extLst>
          </p:cNvPr>
          <p:cNvPicPr/>
          <p:nvPr/>
        </p:nvPicPr>
        <p:blipFill>
          <a:blip r:embed="rId3"/>
          <a:stretch>
            <a:fillRect/>
          </a:stretch>
        </p:blipFill>
        <p:spPr>
          <a:xfrm>
            <a:off x="3195263" y="71919"/>
            <a:ext cx="5856270" cy="6667928"/>
          </a:xfrm>
          <a:prstGeom prst="rect">
            <a:avLst/>
          </a:prstGeom>
        </p:spPr>
      </p:pic>
    </p:spTree>
    <p:extLst>
      <p:ext uri="{BB962C8B-B14F-4D97-AF65-F5344CB8AC3E}">
        <p14:creationId xmlns:p14="http://schemas.microsoft.com/office/powerpoint/2010/main" val="427201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232609-55D9-4E37-95A9-B17C601B7692}"/>
              </a:ext>
            </a:extLst>
          </p:cNvPr>
          <p:cNvPicPr/>
          <p:nvPr/>
        </p:nvPicPr>
        <p:blipFill>
          <a:blip r:embed="rId3"/>
          <a:stretch>
            <a:fillRect/>
          </a:stretch>
        </p:blipFill>
        <p:spPr>
          <a:xfrm>
            <a:off x="1520576" y="95036"/>
            <a:ext cx="5856270" cy="6667928"/>
          </a:xfrm>
          <a:prstGeom prst="rect">
            <a:avLst/>
          </a:prstGeom>
        </p:spPr>
      </p:pic>
      <p:sp>
        <p:nvSpPr>
          <p:cNvPr id="3" name="Rectangle 2">
            <a:extLst>
              <a:ext uri="{FF2B5EF4-FFF2-40B4-BE49-F238E27FC236}">
                <a16:creationId xmlns:a16="http://schemas.microsoft.com/office/drawing/2014/main" id="{31901B79-E9E4-4967-991B-F9C2B39CDA0F}"/>
              </a:ext>
            </a:extLst>
          </p:cNvPr>
          <p:cNvSpPr/>
          <p:nvPr/>
        </p:nvSpPr>
        <p:spPr>
          <a:xfrm>
            <a:off x="7743290" y="3105833"/>
            <a:ext cx="3907604" cy="1785104"/>
          </a:xfrm>
          <a:prstGeom prst="rect">
            <a:avLst/>
          </a:prstGeom>
        </p:spPr>
        <p:txBody>
          <a:bodyPr wrap="square">
            <a:spAutoFit/>
          </a:bodyPr>
          <a:lstStyle/>
          <a:p>
            <a:r>
              <a:rPr lang="en-US" sz="3000" i="1" dirty="0"/>
              <a:t>The Breakfast Belle, 1915/2015</a:t>
            </a:r>
          </a:p>
          <a:p>
            <a:pPr algn="r"/>
            <a:r>
              <a:rPr lang="en-US" sz="2500" dirty="0"/>
              <a:t>Hank Willis Thomas (2015)</a:t>
            </a:r>
          </a:p>
        </p:txBody>
      </p:sp>
    </p:spTree>
    <p:extLst>
      <p:ext uri="{BB962C8B-B14F-4D97-AF65-F5344CB8AC3E}">
        <p14:creationId xmlns:p14="http://schemas.microsoft.com/office/powerpoint/2010/main" val="45633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6478A204-2457-4736-86A8-88646CD3D4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06" t="10940" r="9072" b="12606"/>
          <a:stretch/>
        </p:blipFill>
        <p:spPr bwMode="auto">
          <a:xfrm>
            <a:off x="-33761" y="1"/>
            <a:ext cx="12225762" cy="427404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4018282-A567-4B97-8E19-D5A6A1C5AB36}"/>
              </a:ext>
            </a:extLst>
          </p:cNvPr>
          <p:cNvSpPr>
            <a:spLocks noGrp="1"/>
          </p:cNvSpPr>
          <p:nvPr>
            <p:ph type="body" sz="half" idx="2"/>
          </p:nvPr>
        </p:nvSpPr>
        <p:spPr/>
        <p:txBody>
          <a:bodyPr>
            <a:noAutofit/>
          </a:bodyPr>
          <a:lstStyle/>
          <a:p>
            <a:r>
              <a:rPr lang="en-US" sz="2200" i="1" cap="all" dirty="0"/>
              <a:t>WHAT HAPPENED ON THAT DAY REALLY SET ME ON A PATH (RED AND BLUE)</a:t>
            </a:r>
          </a:p>
          <a:p>
            <a:r>
              <a:rPr lang="en-US" sz="2200" cap="all" dirty="0"/>
              <a:t>LEFT IMAGE WITHOUT FLASH, RIGHT WITH FLASH</a:t>
            </a:r>
            <a:endParaRPr lang="en-US" sz="2200" i="1" cap="all" dirty="0"/>
          </a:p>
          <a:p>
            <a:pPr algn="r"/>
            <a:r>
              <a:rPr lang="en-US" sz="2200" cap="all" dirty="0"/>
              <a:t>HANK WILLIS THOMAS (2018)</a:t>
            </a:r>
            <a:endParaRPr lang="en-US" sz="2200" dirty="0"/>
          </a:p>
        </p:txBody>
      </p:sp>
    </p:spTree>
    <p:extLst>
      <p:ext uri="{BB962C8B-B14F-4D97-AF65-F5344CB8AC3E}">
        <p14:creationId xmlns:p14="http://schemas.microsoft.com/office/powerpoint/2010/main" val="3332629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8EE688-06D9-4D92-8D78-0A319F0E3076}"/>
              </a:ext>
            </a:extLst>
          </p:cNvPr>
          <p:cNvSpPr>
            <a:spLocks noGrp="1"/>
          </p:cNvSpPr>
          <p:nvPr>
            <p:ph type="body" sz="half" idx="2"/>
          </p:nvPr>
        </p:nvSpPr>
        <p:spPr/>
        <p:txBody>
          <a:bodyPr>
            <a:noAutofit/>
          </a:bodyPr>
          <a:lstStyle/>
          <a:p>
            <a:pPr algn="r"/>
            <a:r>
              <a:rPr lang="en-US" sz="4000" dirty="0"/>
              <a:t>Hank Willis Thomas and advertising/consumerism</a:t>
            </a:r>
          </a:p>
        </p:txBody>
      </p:sp>
    </p:spTree>
    <p:extLst>
      <p:ext uri="{BB962C8B-B14F-4D97-AF65-F5344CB8AC3E}">
        <p14:creationId xmlns:p14="http://schemas.microsoft.com/office/powerpoint/2010/main" val="1069953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F48BF-A79A-4DAC-B5BB-9AE97DA10D74}"/>
              </a:ext>
            </a:extLst>
          </p:cNvPr>
          <p:cNvSpPr/>
          <p:nvPr/>
        </p:nvSpPr>
        <p:spPr>
          <a:xfrm>
            <a:off x="296911" y="850086"/>
            <a:ext cx="4750085" cy="3970318"/>
          </a:xfrm>
          <a:prstGeom prst="rect">
            <a:avLst/>
          </a:prstGeom>
        </p:spPr>
        <p:txBody>
          <a:bodyPr wrap="square">
            <a:spAutoFit/>
          </a:bodyPr>
          <a:lstStyle/>
          <a:p>
            <a:r>
              <a:rPr lang="en-US" sz="3600" dirty="0"/>
              <a:t>“Relax Me”</a:t>
            </a:r>
          </a:p>
          <a:p>
            <a:r>
              <a:rPr lang="en-US" sz="3600" i="1" dirty="0"/>
              <a:t>Unbranded: Reflections in Black by Corporate America</a:t>
            </a:r>
            <a:endParaRPr lang="en-US" sz="3600" dirty="0"/>
          </a:p>
          <a:p>
            <a:r>
              <a:rPr lang="en-US" sz="3600" dirty="0"/>
              <a:t>Hank Willis Thomas (1968/2007)</a:t>
            </a:r>
          </a:p>
        </p:txBody>
      </p:sp>
      <p:pic>
        <p:nvPicPr>
          <p:cNvPr id="6146" name="Picture 2">
            <a:extLst>
              <a:ext uri="{FF2B5EF4-FFF2-40B4-BE49-F238E27FC236}">
                <a16:creationId xmlns:a16="http://schemas.microsoft.com/office/drawing/2014/main" id="{ADE42A8F-C9B4-4BD8-A5C2-AB741FC51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379" y="16737"/>
            <a:ext cx="5868229" cy="6869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9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723F6BF-D0EA-4E11-96C4-FDA987503E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14" t="8116" r="10314" b="8406"/>
          <a:stretch/>
        </p:blipFill>
        <p:spPr bwMode="auto">
          <a:xfrm>
            <a:off x="6095999" y="-25889"/>
            <a:ext cx="5482282" cy="68847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C07E06-DA3B-4DCB-B921-854FBA670730}"/>
              </a:ext>
            </a:extLst>
          </p:cNvPr>
          <p:cNvSpPr/>
          <p:nvPr/>
        </p:nvSpPr>
        <p:spPr>
          <a:xfrm>
            <a:off x="296911" y="850086"/>
            <a:ext cx="4750085" cy="1754326"/>
          </a:xfrm>
          <a:prstGeom prst="rect">
            <a:avLst/>
          </a:prstGeom>
        </p:spPr>
        <p:txBody>
          <a:bodyPr wrap="square">
            <a:spAutoFit/>
          </a:bodyPr>
          <a:lstStyle/>
          <a:p>
            <a:r>
              <a:rPr lang="en-US" sz="3600" dirty="0"/>
              <a:t>“House Rules!”</a:t>
            </a:r>
          </a:p>
          <a:p>
            <a:r>
              <a:rPr lang="en-US" sz="3600" dirty="0"/>
              <a:t>Hank Willis Thomas (1967/2015)</a:t>
            </a:r>
          </a:p>
        </p:txBody>
      </p:sp>
    </p:spTree>
    <p:extLst>
      <p:ext uri="{BB962C8B-B14F-4D97-AF65-F5344CB8AC3E}">
        <p14:creationId xmlns:p14="http://schemas.microsoft.com/office/powerpoint/2010/main" val="1502723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7A4ED1A-C5AE-43AE-AACA-5DAC804DF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213" y="0"/>
            <a:ext cx="46332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F95CBAE-953C-41DC-AF02-585A6687A771}"/>
              </a:ext>
            </a:extLst>
          </p:cNvPr>
          <p:cNvSpPr/>
          <p:nvPr/>
        </p:nvSpPr>
        <p:spPr>
          <a:xfrm>
            <a:off x="1118545" y="889843"/>
            <a:ext cx="5308759" cy="2308324"/>
          </a:xfrm>
          <a:prstGeom prst="rect">
            <a:avLst/>
          </a:prstGeom>
        </p:spPr>
        <p:txBody>
          <a:bodyPr wrap="square">
            <a:spAutoFit/>
          </a:bodyPr>
          <a:lstStyle/>
          <a:p>
            <a:r>
              <a:rPr lang="en-US" sz="3600" dirty="0"/>
              <a:t>“Scarred Chest”</a:t>
            </a:r>
          </a:p>
          <a:p>
            <a:r>
              <a:rPr lang="en-US" sz="3600" i="1" dirty="0"/>
              <a:t>B®anded/Unbranded</a:t>
            </a:r>
          </a:p>
          <a:p>
            <a:r>
              <a:rPr lang="en-US" sz="3600" dirty="0"/>
              <a:t>Hank Willis Thomas (2003)</a:t>
            </a:r>
          </a:p>
        </p:txBody>
      </p:sp>
    </p:spTree>
    <p:extLst>
      <p:ext uri="{BB962C8B-B14F-4D97-AF65-F5344CB8AC3E}">
        <p14:creationId xmlns:p14="http://schemas.microsoft.com/office/powerpoint/2010/main" val="374660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95CBAE-953C-41DC-AF02-585A6687A771}"/>
              </a:ext>
            </a:extLst>
          </p:cNvPr>
          <p:cNvSpPr/>
          <p:nvPr/>
        </p:nvSpPr>
        <p:spPr>
          <a:xfrm>
            <a:off x="1118545" y="889843"/>
            <a:ext cx="5308759" cy="2308324"/>
          </a:xfrm>
          <a:prstGeom prst="rect">
            <a:avLst/>
          </a:prstGeom>
        </p:spPr>
        <p:txBody>
          <a:bodyPr wrap="square">
            <a:spAutoFit/>
          </a:bodyPr>
          <a:lstStyle/>
          <a:p>
            <a:r>
              <a:rPr lang="en-US" sz="3600" dirty="0"/>
              <a:t>“Branded Head”</a:t>
            </a:r>
          </a:p>
          <a:p>
            <a:r>
              <a:rPr lang="en-US" sz="3600" i="1" dirty="0"/>
              <a:t>B®anded/Unbranded</a:t>
            </a:r>
          </a:p>
          <a:p>
            <a:r>
              <a:rPr lang="en-US" sz="3600" dirty="0"/>
              <a:t>Hank Willis Thomas (2003)</a:t>
            </a:r>
          </a:p>
        </p:txBody>
      </p:sp>
      <p:pic>
        <p:nvPicPr>
          <p:cNvPr id="7170" name="Picture 2" descr="Hank Willis Thomas">
            <a:extLst>
              <a:ext uri="{FF2B5EF4-FFF2-40B4-BE49-F238E27FC236}">
                <a16:creationId xmlns:a16="http://schemas.microsoft.com/office/drawing/2014/main" id="{1E5B27CB-1592-4BA5-9FC6-108EDF527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0"/>
            <a:ext cx="48990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380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bject Object]">
            <a:extLst>
              <a:ext uri="{FF2B5EF4-FFF2-40B4-BE49-F238E27FC236}">
                <a16:creationId xmlns:a16="http://schemas.microsoft.com/office/drawing/2014/main" id="{FF8C456C-503D-44A9-8F89-92E7556AB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685" y="2084849"/>
            <a:ext cx="8485603" cy="4773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EA57F8-A5E7-4192-9468-3AB710DBAFCB}"/>
              </a:ext>
            </a:extLst>
          </p:cNvPr>
          <p:cNvSpPr>
            <a:spLocks noGrp="1"/>
          </p:cNvSpPr>
          <p:nvPr>
            <p:ph type="title"/>
          </p:nvPr>
        </p:nvSpPr>
        <p:spPr/>
        <p:txBody>
          <a:bodyPr>
            <a:normAutofit fontScale="90000"/>
          </a:bodyPr>
          <a:lstStyle/>
          <a:p>
            <a:r>
              <a:rPr lang="en-US" dirty="0"/>
              <a:t>1</a:t>
            </a:r>
            <a:r>
              <a:rPr lang="en-US" baseline="30000" dirty="0"/>
              <a:t>st</a:t>
            </a:r>
            <a:r>
              <a:rPr lang="en-US" dirty="0"/>
              <a:t> meeting of U.S. Vice President Richard Nixon and Martin Luther King, Jr., Ghana, 1957</a:t>
            </a:r>
          </a:p>
        </p:txBody>
      </p:sp>
      <p:sp>
        <p:nvSpPr>
          <p:cNvPr id="3" name="TextBox 2">
            <a:extLst>
              <a:ext uri="{FF2B5EF4-FFF2-40B4-BE49-F238E27FC236}">
                <a16:creationId xmlns:a16="http://schemas.microsoft.com/office/drawing/2014/main" id="{9B76DD3C-AE86-42EE-84C0-A0F32CAD93BD}"/>
              </a:ext>
            </a:extLst>
          </p:cNvPr>
          <p:cNvSpPr txBox="1"/>
          <p:nvPr/>
        </p:nvSpPr>
        <p:spPr>
          <a:xfrm>
            <a:off x="9904287" y="5643107"/>
            <a:ext cx="2192977" cy="677108"/>
          </a:xfrm>
          <a:prstGeom prst="rect">
            <a:avLst/>
          </a:prstGeom>
          <a:noFill/>
        </p:spPr>
        <p:txBody>
          <a:bodyPr wrap="square" rtlCol="0">
            <a:spAutoFit/>
          </a:bodyPr>
          <a:lstStyle/>
          <a:p>
            <a:r>
              <a:rPr lang="en-US" sz="1900" dirty="0"/>
              <a:t>Detail of photo by Griffith J. Davis</a:t>
            </a:r>
          </a:p>
        </p:txBody>
      </p:sp>
    </p:spTree>
    <p:extLst>
      <p:ext uri="{BB962C8B-B14F-4D97-AF65-F5344CB8AC3E}">
        <p14:creationId xmlns:p14="http://schemas.microsoft.com/office/powerpoint/2010/main" val="2297808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D7492-392E-4FB0-AF64-F8469B526DC9}"/>
              </a:ext>
            </a:extLst>
          </p:cNvPr>
          <p:cNvSpPr>
            <a:spLocks noGrp="1"/>
          </p:cNvSpPr>
          <p:nvPr>
            <p:ph type="title"/>
          </p:nvPr>
        </p:nvSpPr>
        <p:spPr>
          <a:xfrm>
            <a:off x="173502" y="529803"/>
            <a:ext cx="5794812" cy="3592750"/>
          </a:xfrm>
        </p:spPr>
        <p:txBody>
          <a:bodyPr>
            <a:normAutofit/>
          </a:bodyPr>
          <a:lstStyle/>
          <a:p>
            <a:r>
              <a:rPr lang="en-US" sz="3500" dirty="0"/>
              <a:t>“I approach photography  [and advertising] with skepticism about what’s </a:t>
            </a:r>
            <a:r>
              <a:rPr lang="en-US" sz="3500" i="1" dirty="0"/>
              <a:t>really</a:t>
            </a:r>
            <a:r>
              <a:rPr lang="en-US" sz="3500" dirty="0"/>
              <a:t> the story here, what’s really for sale?”</a:t>
            </a:r>
          </a:p>
        </p:txBody>
      </p:sp>
      <p:sp>
        <p:nvSpPr>
          <p:cNvPr id="3" name="Text Placeholder 2">
            <a:extLst>
              <a:ext uri="{FF2B5EF4-FFF2-40B4-BE49-F238E27FC236}">
                <a16:creationId xmlns:a16="http://schemas.microsoft.com/office/drawing/2014/main" id="{23630C60-D2BC-4627-8285-538C6A968851}"/>
              </a:ext>
            </a:extLst>
          </p:cNvPr>
          <p:cNvSpPr>
            <a:spLocks noGrp="1"/>
          </p:cNvSpPr>
          <p:nvPr>
            <p:ph type="body" sz="half" idx="2"/>
          </p:nvPr>
        </p:nvSpPr>
        <p:spPr/>
        <p:txBody>
          <a:bodyPr>
            <a:normAutofit/>
          </a:bodyPr>
          <a:lstStyle/>
          <a:p>
            <a:pPr algn="r"/>
            <a:r>
              <a:rPr lang="en-US" sz="3600" dirty="0"/>
              <a:t>Hank Willis Thomas</a:t>
            </a:r>
          </a:p>
        </p:txBody>
      </p:sp>
      <p:pic>
        <p:nvPicPr>
          <p:cNvPr id="8194" name="Picture 2" descr="Hank Willis Thomas Would Consider Running for Office – SURFACE">
            <a:extLst>
              <a:ext uri="{FF2B5EF4-FFF2-40B4-BE49-F238E27FC236}">
                <a16:creationId xmlns:a16="http://schemas.microsoft.com/office/drawing/2014/main" id="{549454C3-2582-4C77-AC04-8E0D06783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2621"/>
            <a:ext cx="5922498" cy="3947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190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1CE99E-C7A0-44A8-AE15-93C5C68185F8}"/>
              </a:ext>
            </a:extLst>
          </p:cNvPr>
          <p:cNvSpPr>
            <a:spLocks noGrp="1"/>
          </p:cNvSpPr>
          <p:nvPr>
            <p:ph type="title"/>
          </p:nvPr>
        </p:nvSpPr>
        <p:spPr/>
        <p:txBody>
          <a:bodyPr>
            <a:normAutofit/>
          </a:bodyPr>
          <a:lstStyle/>
          <a:p>
            <a:r>
              <a:rPr lang="en-US" sz="4500" dirty="0"/>
              <a:t>What can </a:t>
            </a:r>
            <a:r>
              <a:rPr lang="en-US" sz="4500" i="1" dirty="0"/>
              <a:t>you</a:t>
            </a:r>
            <a:r>
              <a:rPr lang="en-US" sz="4500" dirty="0"/>
              <a:t> find?</a:t>
            </a:r>
          </a:p>
        </p:txBody>
      </p:sp>
      <p:pic>
        <p:nvPicPr>
          <p:cNvPr id="1026" name="Picture 2" descr="Eliminate Hidden Errors | 2014-08-04 | Quality Magazine">
            <a:extLst>
              <a:ext uri="{FF2B5EF4-FFF2-40B4-BE49-F238E27FC236}">
                <a16:creationId xmlns:a16="http://schemas.microsoft.com/office/drawing/2014/main" id="{C033F591-085B-4686-B5C5-48753EA13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250" r="27289"/>
          <a:stretch/>
        </p:blipFill>
        <p:spPr bwMode="auto">
          <a:xfrm>
            <a:off x="680321" y="2286001"/>
            <a:ext cx="3261484" cy="39107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Most Effective Magazine Ads">
            <a:extLst>
              <a:ext uri="{FF2B5EF4-FFF2-40B4-BE49-F238E27FC236}">
                <a16:creationId xmlns:a16="http://schemas.microsoft.com/office/drawing/2014/main" id="{327040C7-F1E8-4DDC-9E5A-9B6BF813D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919" y="2285999"/>
            <a:ext cx="6915943" cy="3909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728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21CFB-F9E2-4FD0-B9F7-3999304E1271}"/>
              </a:ext>
            </a:extLst>
          </p:cNvPr>
          <p:cNvSpPr>
            <a:spLocks noGrp="1"/>
          </p:cNvSpPr>
          <p:nvPr>
            <p:ph type="title"/>
          </p:nvPr>
        </p:nvSpPr>
        <p:spPr>
          <a:xfrm>
            <a:off x="123290" y="753228"/>
            <a:ext cx="10243335" cy="1080938"/>
          </a:xfrm>
        </p:spPr>
        <p:txBody>
          <a:bodyPr>
            <a:normAutofit/>
          </a:bodyPr>
          <a:lstStyle/>
          <a:p>
            <a:r>
              <a:rPr lang="en-US" sz="3200" dirty="0"/>
              <a:t>Griffith J. Davis, Emory Douglas, &amp; Hank Willis Thomas</a:t>
            </a:r>
          </a:p>
        </p:txBody>
      </p:sp>
      <p:pic>
        <p:nvPicPr>
          <p:cNvPr id="2050" name="Picture 2" descr="How my dad captured this famous photo of Martin Luther King Jr. | Column">
            <a:extLst>
              <a:ext uri="{FF2B5EF4-FFF2-40B4-BE49-F238E27FC236}">
                <a16:creationId xmlns:a16="http://schemas.microsoft.com/office/drawing/2014/main" id="{2E0E34FF-C21E-49C3-8EE0-4A359B579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80" y="2219219"/>
            <a:ext cx="3450218" cy="44465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2CBD751-B291-4A0F-A0B1-1FF4CAC17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276" y="2745601"/>
            <a:ext cx="4549928" cy="30353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ublic art is propaganda, frankly': Hank Willis Thomas discusses gun  violence and the urgent need for alternative memorials | The Art Newspaper">
            <a:extLst>
              <a:ext uri="{FF2B5EF4-FFF2-40B4-BE49-F238E27FC236}">
                <a16:creationId xmlns:a16="http://schemas.microsoft.com/office/drawing/2014/main" id="{C7846355-6423-41CA-A004-B786379830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5593" y="2219219"/>
            <a:ext cx="3017177" cy="452576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A1AA437A-DC8B-42BD-BF29-5989067B1F85}"/>
              </a:ext>
            </a:extLst>
          </p:cNvPr>
          <p:cNvSpPr/>
          <p:nvPr/>
        </p:nvSpPr>
        <p:spPr>
          <a:xfrm>
            <a:off x="2605168" y="1601569"/>
            <a:ext cx="343515" cy="123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C8C841D6-3837-41EC-BD2C-6F6889227BA1}"/>
              </a:ext>
            </a:extLst>
          </p:cNvPr>
          <p:cNvSpPr/>
          <p:nvPr/>
        </p:nvSpPr>
        <p:spPr>
          <a:xfrm>
            <a:off x="4951769" y="1601569"/>
            <a:ext cx="343515" cy="123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5D9601B9-68F7-447E-AEAF-0711B8E4FB16}"/>
              </a:ext>
            </a:extLst>
          </p:cNvPr>
          <p:cNvSpPr/>
          <p:nvPr/>
        </p:nvSpPr>
        <p:spPr>
          <a:xfrm>
            <a:off x="8875233" y="1601569"/>
            <a:ext cx="343515" cy="123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633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A923A-B808-40E6-9BDD-B14654D863CB}"/>
              </a:ext>
            </a:extLst>
          </p:cNvPr>
          <p:cNvSpPr>
            <a:spLocks noGrp="1"/>
          </p:cNvSpPr>
          <p:nvPr>
            <p:ph type="title"/>
          </p:nvPr>
        </p:nvSpPr>
        <p:spPr/>
        <p:txBody>
          <a:bodyPr/>
          <a:lstStyle/>
          <a:p>
            <a:r>
              <a:rPr lang="en-US" i="1" dirty="0"/>
              <a:t>Independent Reading</a:t>
            </a:r>
            <a:endParaRPr lang="en-US" dirty="0"/>
          </a:p>
        </p:txBody>
      </p:sp>
      <p:sp>
        <p:nvSpPr>
          <p:cNvPr id="4" name="Content Placeholder 3">
            <a:extLst>
              <a:ext uri="{FF2B5EF4-FFF2-40B4-BE49-F238E27FC236}">
                <a16:creationId xmlns:a16="http://schemas.microsoft.com/office/drawing/2014/main" id="{D5F67B78-75FE-4857-8F45-7A3CF889D1F0}"/>
              </a:ext>
            </a:extLst>
          </p:cNvPr>
          <p:cNvSpPr>
            <a:spLocks noGrp="1"/>
          </p:cNvSpPr>
          <p:nvPr>
            <p:ph idx="1"/>
          </p:nvPr>
        </p:nvSpPr>
        <p:spPr>
          <a:xfrm>
            <a:off x="680321" y="2033360"/>
            <a:ext cx="7117764" cy="4824640"/>
          </a:xfrm>
        </p:spPr>
        <p:txBody>
          <a:bodyPr>
            <a:normAutofit/>
          </a:bodyPr>
          <a:lstStyle/>
          <a:p>
            <a:r>
              <a:rPr lang="en-US" sz="3200" dirty="0"/>
              <a:t>Read the article “How my dad captured this famous photo of Martin Luther King, Jr” (</a:t>
            </a:r>
            <a:r>
              <a:rPr lang="en-US" sz="3200" i="1" dirty="0"/>
              <a:t>Tampa Bay Times,</a:t>
            </a:r>
            <a:r>
              <a:rPr lang="en-US" sz="3200" dirty="0"/>
              <a:t> January 17, 2020)</a:t>
            </a:r>
          </a:p>
          <a:p>
            <a:r>
              <a:rPr lang="en-US" sz="3200" dirty="0"/>
              <a:t>Highlight key terms and events as you read</a:t>
            </a:r>
          </a:p>
          <a:p>
            <a:r>
              <a:rPr lang="en-US" sz="3200" dirty="0"/>
              <a:t>Answer the questions on the sheet provided</a:t>
            </a:r>
          </a:p>
          <a:p>
            <a:r>
              <a:rPr lang="en-US" sz="3200" dirty="0"/>
              <a:t>We will discuss as a class</a:t>
            </a:r>
          </a:p>
        </p:txBody>
      </p:sp>
      <p:pic>
        <p:nvPicPr>
          <p:cNvPr id="6146" name="Picture 2" descr="Is highlight your notes good or bad？ | SiOWfa16: Science in Our World:  Certainty and Controversy">
            <a:extLst>
              <a:ext uri="{FF2B5EF4-FFF2-40B4-BE49-F238E27FC236}">
                <a16:creationId xmlns:a16="http://schemas.microsoft.com/office/drawing/2014/main" id="{15531B41-018E-4503-B113-89C055D14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762" y="2336872"/>
            <a:ext cx="2693294" cy="187229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nge, notes, pencil, pen, edit, write, writing icon">
            <a:extLst>
              <a:ext uri="{FF2B5EF4-FFF2-40B4-BE49-F238E27FC236}">
                <a16:creationId xmlns:a16="http://schemas.microsoft.com/office/drawing/2014/main" id="{BE7B3736-3B26-4482-95FC-1DA01A363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428" y="4512673"/>
            <a:ext cx="2065962" cy="206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796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B08B5-CDAB-40D5-B3CD-0B8941A13C66}"/>
              </a:ext>
            </a:extLst>
          </p:cNvPr>
          <p:cNvSpPr>
            <a:spLocks noGrp="1"/>
          </p:cNvSpPr>
          <p:nvPr>
            <p:ph type="title"/>
          </p:nvPr>
        </p:nvSpPr>
        <p:spPr/>
        <p:txBody>
          <a:bodyPr/>
          <a:lstStyle/>
          <a:p>
            <a:r>
              <a:rPr lang="en-US" dirty="0"/>
              <a:t>Griffith J. Davis: Brief biography</a:t>
            </a:r>
          </a:p>
        </p:txBody>
      </p:sp>
      <p:sp>
        <p:nvSpPr>
          <p:cNvPr id="4" name="Content Placeholder 3">
            <a:extLst>
              <a:ext uri="{FF2B5EF4-FFF2-40B4-BE49-F238E27FC236}">
                <a16:creationId xmlns:a16="http://schemas.microsoft.com/office/drawing/2014/main" id="{339BF82A-8626-4980-B023-E436E66B5BF9}"/>
              </a:ext>
            </a:extLst>
          </p:cNvPr>
          <p:cNvSpPr>
            <a:spLocks noGrp="1"/>
          </p:cNvSpPr>
          <p:nvPr>
            <p:ph idx="1"/>
          </p:nvPr>
        </p:nvSpPr>
        <p:spPr>
          <a:xfrm>
            <a:off x="341274" y="2003460"/>
            <a:ext cx="6542412" cy="4530904"/>
          </a:xfrm>
        </p:spPr>
        <p:txBody>
          <a:bodyPr>
            <a:noAutofit/>
          </a:bodyPr>
          <a:lstStyle/>
          <a:p>
            <a:r>
              <a:rPr lang="en-US" sz="3000" dirty="0"/>
              <a:t>Born 1923 in Atlanta, GA</a:t>
            </a:r>
          </a:p>
          <a:p>
            <a:r>
              <a:rPr lang="en-US" sz="3000" dirty="0"/>
              <a:t>Attended Morehouse College same time as MLK, Jr; graduated 1947</a:t>
            </a:r>
          </a:p>
          <a:p>
            <a:r>
              <a:rPr lang="en-US" sz="3000" dirty="0"/>
              <a:t>Studied journalism at Columbia University; M.A. in 1949</a:t>
            </a:r>
          </a:p>
          <a:p>
            <a:r>
              <a:rPr lang="en-US" sz="3000" dirty="0"/>
              <a:t>Began career as a photojournalist</a:t>
            </a:r>
          </a:p>
          <a:p>
            <a:r>
              <a:rPr lang="en-US" sz="3000" dirty="0"/>
              <a:t>Joined the U.S. Foreign Service; posted to Africa</a:t>
            </a:r>
          </a:p>
          <a:p>
            <a:r>
              <a:rPr lang="en-US" sz="3000" dirty="0"/>
              <a:t>Chronicled Black culture through photography and diplomacy</a:t>
            </a:r>
          </a:p>
        </p:txBody>
      </p:sp>
      <p:pic>
        <p:nvPicPr>
          <p:cNvPr id="2050" name="Picture 2" descr="People standing around table with heads bowed (© Griff Davis)">
            <a:extLst>
              <a:ext uri="{FF2B5EF4-FFF2-40B4-BE49-F238E27FC236}">
                <a16:creationId xmlns:a16="http://schemas.microsoft.com/office/drawing/2014/main" id="{FAC14348-A235-4CBD-9941-5BA165027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026" y="2222355"/>
            <a:ext cx="5385020" cy="438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89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91B1CE-0DD7-4444-B2AE-D373F81A5B0F}"/>
              </a:ext>
            </a:extLst>
          </p:cNvPr>
          <p:cNvSpPr>
            <a:spLocks noGrp="1"/>
          </p:cNvSpPr>
          <p:nvPr>
            <p:ph type="title"/>
          </p:nvPr>
        </p:nvSpPr>
        <p:spPr/>
        <p:txBody>
          <a:bodyPr/>
          <a:lstStyle/>
          <a:p>
            <a:r>
              <a:rPr lang="en-US" dirty="0"/>
              <a:t>Griffith J. Davis: </a:t>
            </a:r>
            <a:r>
              <a:rPr lang="en-US" i="1" dirty="0"/>
              <a:t>Selected works</a:t>
            </a:r>
            <a:endParaRPr lang="en-US" dirty="0"/>
          </a:p>
        </p:txBody>
      </p:sp>
      <p:pic>
        <p:nvPicPr>
          <p:cNvPr id="13314" name="Picture 2" descr="Photojournalist Griffith J. Davis Honored With Lifetime Achievement Award |  WUSF Public Media">
            <a:extLst>
              <a:ext uri="{FF2B5EF4-FFF2-40B4-BE49-F238E27FC236}">
                <a16:creationId xmlns:a16="http://schemas.microsoft.com/office/drawing/2014/main" id="{870C42A7-C88E-4F98-9FAD-DE639ED8A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04" y="2029146"/>
            <a:ext cx="3178834" cy="279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132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4484C-394B-43C0-A6C7-68B88C7A31BE}"/>
              </a:ext>
            </a:extLst>
          </p:cNvPr>
          <p:cNvSpPr>
            <a:spLocks noGrp="1"/>
          </p:cNvSpPr>
          <p:nvPr>
            <p:ph type="title"/>
          </p:nvPr>
        </p:nvSpPr>
        <p:spPr>
          <a:xfrm>
            <a:off x="82192" y="753228"/>
            <a:ext cx="6688477" cy="1080938"/>
          </a:xfrm>
        </p:spPr>
        <p:txBody>
          <a:bodyPr>
            <a:normAutofit/>
          </a:bodyPr>
          <a:lstStyle/>
          <a:p>
            <a:r>
              <a:rPr lang="en-US" sz="3000" dirty="0"/>
              <a:t>Euclid Taylor interviewing a client, 1948</a:t>
            </a:r>
          </a:p>
        </p:txBody>
      </p:sp>
      <p:pic>
        <p:nvPicPr>
          <p:cNvPr id="3074" name="Picture 2" descr="Man and woman sitting at table behind fence (© Griff Davis)">
            <a:extLst>
              <a:ext uri="{FF2B5EF4-FFF2-40B4-BE49-F238E27FC236}">
                <a16:creationId xmlns:a16="http://schemas.microsoft.com/office/drawing/2014/main" id="{B1F85591-A2D4-4B99-852A-55F20959B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3137" y="28253"/>
            <a:ext cx="5328863" cy="686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147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B4484C-394B-43C0-A6C7-68B88C7A31BE}"/>
              </a:ext>
            </a:extLst>
          </p:cNvPr>
          <p:cNvSpPr>
            <a:spLocks noGrp="1"/>
          </p:cNvSpPr>
          <p:nvPr>
            <p:ph type="title"/>
          </p:nvPr>
        </p:nvSpPr>
        <p:spPr>
          <a:xfrm>
            <a:off x="82193" y="753228"/>
            <a:ext cx="5753528" cy="1080938"/>
          </a:xfrm>
        </p:spPr>
        <p:txBody>
          <a:bodyPr>
            <a:normAutofit/>
          </a:bodyPr>
          <a:lstStyle/>
          <a:p>
            <a:r>
              <a:rPr lang="en-US" sz="3000" dirty="0"/>
              <a:t>Ada Lois </a:t>
            </a:r>
            <a:r>
              <a:rPr lang="en-US" sz="3000" dirty="0" err="1"/>
              <a:t>Sipuel</a:t>
            </a:r>
            <a:r>
              <a:rPr lang="en-US" sz="3000" dirty="0"/>
              <a:t> vs. University of Oklahoma Law School (1948)</a:t>
            </a:r>
          </a:p>
        </p:txBody>
      </p:sp>
      <p:pic>
        <p:nvPicPr>
          <p:cNvPr id="1026" name="Picture 2" descr="Woman sitting at table with people sitting behind her (© Griff Davis)">
            <a:extLst>
              <a:ext uri="{FF2B5EF4-FFF2-40B4-BE49-F238E27FC236}">
                <a16:creationId xmlns:a16="http://schemas.microsoft.com/office/drawing/2014/main" id="{8D1B2AB9-7E5D-416B-A427-6D211B1DD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7" y="0"/>
            <a:ext cx="6246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398235"/>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339</TotalTime>
  <Words>2760</Words>
  <Application>Microsoft Office PowerPoint</Application>
  <PresentationFormat>Widescreen</PresentationFormat>
  <Paragraphs>202</Paragraphs>
  <Slides>31</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vt:lpstr>
      <vt:lpstr>Calibri</vt:lpstr>
      <vt:lpstr>Trebuchet MS</vt:lpstr>
      <vt:lpstr>Berlin</vt:lpstr>
      <vt:lpstr>“On the Bones  of the Oppressors”: </vt:lpstr>
      <vt:lpstr>PowerPoint Presentation</vt:lpstr>
      <vt:lpstr>1st meeting of U.S. Vice President Richard Nixon and Martin Luther King, Jr., Ghana, 1957</vt:lpstr>
      <vt:lpstr>Griffith J. Davis, Emory Douglas, &amp; Hank Willis Thomas</vt:lpstr>
      <vt:lpstr>Independent Reading</vt:lpstr>
      <vt:lpstr>Griffith J. Davis: Brief biography</vt:lpstr>
      <vt:lpstr>Griffith J. Davis: Selected works</vt:lpstr>
      <vt:lpstr>Euclid Taylor interviewing a client, 1948</vt:lpstr>
      <vt:lpstr>Ada Lois Sipuel vs. University of Oklahoma Law School (1948)</vt:lpstr>
      <vt:lpstr>PowerPoint Presentation</vt:lpstr>
      <vt:lpstr>PowerPoint Presentation</vt:lpstr>
      <vt:lpstr>Emory Douglas: Selected works</vt:lpstr>
      <vt:lpstr>Emory Douglas: Brief biography</vt:lpstr>
      <vt:lpstr>PowerPoint Presentation</vt:lpstr>
      <vt:lpstr>PowerPoint Presentation</vt:lpstr>
      <vt:lpstr>PowerPoint Presentation</vt:lpstr>
      <vt:lpstr>Hank Willis Thomas: Selected works</vt:lpstr>
      <vt:lpstr>Hank Willis Thomas: Brief biography</vt:lpstr>
      <vt:lpstr>“I’m interested in finding new ways of revealing things that are kind of latent in a given image. I talk about my work as an archaeology in a sense, and I might consider myself a photographic archaeologist, or a visual culture archaeologist. I believe that all the content in my work is really about framing and context, is about calling the viewer to think about how their position affects what they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approach photography  [and advertising] with skepticism about what’s really the story here, what’s really for sale?”</vt:lpstr>
      <vt:lpstr>What can you find?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Bones  of the Oppressors”:</dc:title>
  <dc:creator>Cruz, Barbara</dc:creator>
  <cp:lastModifiedBy>Cruz, Barbara</cp:lastModifiedBy>
  <cp:revision>37</cp:revision>
  <dcterms:created xsi:type="dcterms:W3CDTF">2020-10-21T15:18:16Z</dcterms:created>
  <dcterms:modified xsi:type="dcterms:W3CDTF">2021-01-25T10:57:17Z</dcterms:modified>
</cp:coreProperties>
</file>