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81" r:id="rId2"/>
    <p:sldId id="269" r:id="rId3"/>
    <p:sldId id="268" r:id="rId4"/>
    <p:sldId id="256" r:id="rId5"/>
    <p:sldId id="257" r:id="rId6"/>
    <p:sldId id="262" r:id="rId7"/>
    <p:sldId id="273" r:id="rId8"/>
    <p:sldId id="258" r:id="rId9"/>
    <p:sldId id="263" r:id="rId10"/>
    <p:sldId id="259" r:id="rId11"/>
    <p:sldId id="260" r:id="rId12"/>
    <p:sldId id="261" r:id="rId13"/>
    <p:sldId id="282" r:id="rId14"/>
    <p:sldId id="264" r:id="rId15"/>
    <p:sldId id="267" r:id="rId16"/>
    <p:sldId id="272" r:id="rId17"/>
    <p:sldId id="271" r:id="rId18"/>
    <p:sldId id="265" r:id="rId19"/>
    <p:sldId id="279" r:id="rId20"/>
    <p:sldId id="280" r:id="rId21"/>
    <p:sldId id="277" r:id="rId22"/>
    <p:sldId id="278" r:id="rId23"/>
    <p:sldId id="266" r:id="rId24"/>
    <p:sldId id="276" r:id="rId25"/>
    <p:sldId id="27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85278" autoAdjust="0"/>
  </p:normalViewPr>
  <p:slideViewPr>
    <p:cSldViewPr snapToGrid="0">
      <p:cViewPr varScale="1">
        <p:scale>
          <a:sx n="63" d="100"/>
          <a:sy n="63" d="100"/>
        </p:scale>
        <p:origin x="10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131D24-9AF1-4ED6-96FE-4B17DE53BC98}" type="datetimeFigureOut">
              <a:rPr lang="en-US" smtClean="0"/>
              <a:t>8/5/2019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BE53F-49D1-4AC5-BC77-0316DD8090ED}" type="slidenum">
              <a:rPr lang="en-US" smtClean="0"/>
              <a:t>‹#›</a:t>
            </a:fld>
            <a:endParaRPr lang="en-US"/>
          </a:p>
        </p:txBody>
      </p:sp>
    </p:spTree>
    <p:extLst>
      <p:ext uri="{BB962C8B-B14F-4D97-AF65-F5344CB8AC3E}">
        <p14:creationId xmlns:p14="http://schemas.microsoft.com/office/powerpoint/2010/main" val="209775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artsy.net/article/artsy-editorial-how-chilean-artist-rodrigo-valenzuela-sheds-light-on-the-immigrant-experienc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jsma.uoregon.edu/RodrigoValenzuel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rtsy.net/article/artsy-editorial-how-chilean-artist-rodrigo-valenzuela-sheds-light-on-the-immigrant-experience"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artforum.com/picks/rodrigo-valenzuela-50618" TargetMode="External"/><Relationship Id="rId4" Type="http://schemas.openxmlformats.org/officeDocument/2006/relationships/hyperlink" Target="https://www.artsy.net/fry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laurencemillergallery.com/artists/rodrigo-valenzuel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ewmuseum.org/exhibitions/view/screens-series-rodrigo-valenzuela"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rodrigovalenzuela.com/diamond-bo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ewmuseum.org/exhibitions/view/screens-series-rodrigo-Valenzuela"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lasstire.com/2018/04/20/rodrigo-valenzuela-at-art-league-housto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rodrigovalenzuela.com/maria-t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ewmuseum.org/exhibitions/view/screens-series-rodrigo-valenzuela"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ityartsmagazine.com/rodrigo-valenzuela-opens-closed-quarter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rtsy.net/article/artsy-editorial-how-chilean-artist-rodrigo-valenzuela-sheds-light-on-the-immigrant-experi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iartinbuildings.com/collaborators/rodrigo_valenzuela"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britannica.com/place/Santiago-Chil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logs.evergreen.edu/artistlectureseries/blog/2018/08/17/week-4-rodrigo-valenzuela-wendesday-october-17th-1130-1pm-in-lecture-hall-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klowdenmann.com/artist-press/rodrigo-valenzuela-at-new-museu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rt.ucsc.edu/news_events/visiting-artist-lecture-%C2%A0-rodrigo-valenzuel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rtillerymag.com/rodrigo-valenzuel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aurencemillergallery.com/artists/rodrigo-valenzuel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laurencemillergallery.com/artists/rodrigo-valenzuel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smtClean="0">
                <a:hlinkClick r:id="rId3"/>
              </a:rPr>
              <a:t>https://www.artsy.net/article/artsy-editorial-how-chilean-artist-rodrigo-valenzuela-sheds-light-on-the-immigrant-experience</a:t>
            </a:r>
            <a:endParaRPr lang="en-US" dirty="0" smtClean="0"/>
          </a:p>
          <a:p>
            <a:endParaRPr lang="en-US" dirty="0" smtClean="0"/>
          </a:p>
          <a:p>
            <a:r>
              <a:rPr lang="en-US" dirty="0" smtClean="0"/>
              <a:t>Allow students a couple of minutes to</a:t>
            </a:r>
            <a:r>
              <a:rPr lang="en-US" baseline="0" dirty="0" smtClean="0"/>
              <a:t> consider this image. Ask for volunteers to share what they see and what feelings and thoughts the image evokes.</a:t>
            </a:r>
            <a:endParaRPr lang="en-US" dirty="0" smtClean="0"/>
          </a:p>
        </p:txBody>
      </p:sp>
      <p:sp>
        <p:nvSpPr>
          <p:cNvPr id="4" name="Slide Number Placeholder 3"/>
          <p:cNvSpPr>
            <a:spLocks noGrp="1"/>
          </p:cNvSpPr>
          <p:nvPr>
            <p:ph type="sldNum" sz="quarter" idx="10"/>
          </p:nvPr>
        </p:nvSpPr>
        <p:spPr/>
        <p:txBody>
          <a:bodyPr/>
          <a:lstStyle/>
          <a:p>
            <a:fld id="{4B4BE53F-49D1-4AC5-BC77-0316DD8090ED}" type="slidenum">
              <a:rPr lang="en-US" smtClean="0"/>
              <a:t>2</a:t>
            </a:fld>
            <a:endParaRPr lang="en-US"/>
          </a:p>
        </p:txBody>
      </p:sp>
    </p:spTree>
    <p:extLst>
      <p:ext uri="{BB962C8B-B14F-4D97-AF65-F5344CB8AC3E}">
        <p14:creationId xmlns:p14="http://schemas.microsoft.com/office/powerpoint/2010/main" val="175328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Jordan </a:t>
            </a:r>
            <a:r>
              <a:rPr lang="en-US" sz="1200" kern="1200" dirty="0" err="1" smtClean="0">
                <a:solidFill>
                  <a:schemeClr val="tx1"/>
                </a:solidFill>
                <a:effectLst/>
                <a:latin typeface="+mn-lt"/>
                <a:ea typeface="+mn-ea"/>
                <a:cs typeface="+mn-cs"/>
              </a:rPr>
              <a:t>Schnitzer</a:t>
            </a:r>
            <a:r>
              <a:rPr lang="en-US" sz="1200" kern="1200" dirty="0" smtClean="0">
                <a:solidFill>
                  <a:schemeClr val="tx1"/>
                </a:solidFill>
                <a:effectLst/>
                <a:latin typeface="+mn-lt"/>
                <a:ea typeface="+mn-ea"/>
                <a:cs typeface="+mn-cs"/>
              </a:rPr>
              <a:t> Museum of Art. (2018). </a:t>
            </a:r>
            <a:r>
              <a:rPr lang="en-US" sz="1200" i="1" kern="1200" dirty="0" smtClean="0">
                <a:solidFill>
                  <a:schemeClr val="tx1"/>
                </a:solidFill>
                <a:effectLst/>
                <a:latin typeface="+mn-lt"/>
                <a:ea typeface="+mn-ea"/>
                <a:cs typeface="+mn-cs"/>
              </a:rPr>
              <a:t>Work in Its Place. </a:t>
            </a:r>
            <a:r>
              <a:rPr lang="en-US" sz="1200" kern="1200" dirty="0" smtClean="0">
                <a:solidFill>
                  <a:schemeClr val="tx1"/>
                </a:solidFill>
                <a:effectLst/>
                <a:latin typeface="+mn-lt"/>
                <a:ea typeface="+mn-ea"/>
                <a:cs typeface="+mn-cs"/>
              </a:rPr>
              <a:t>Eugene, OR: Author. </a:t>
            </a:r>
            <a:r>
              <a:rPr lang="en-US" sz="1200" u="sng" kern="1200" dirty="0" smtClean="0">
                <a:solidFill>
                  <a:schemeClr val="tx1"/>
                </a:solidFill>
                <a:effectLst/>
                <a:latin typeface="+mn-lt"/>
                <a:ea typeface="+mn-ea"/>
                <a:cs typeface="+mn-cs"/>
                <a:hlinkClick r:id="rId3"/>
              </a:rPr>
              <a:t>https://jsma.uoregon.edu/RodrigoValenzuela</a:t>
            </a: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JSMA invited Valenzuela to use its collection as working material. He selected images of bucolic landscapes, quintessential Americana, manual labor, and the overwhelming magnificence of vast expanses in nature, sometimes referred to as the sublime. All of these works come out of a predominantly white, male, Eurocentric tradition in the visual arts. Valenzuela and the curator arranged these works on the inside of a wooden structure, which he calls “an enclosed tower.” Explaining his intent for creating a barrier around art and information, he states, “I want to create a piece that makes direct reference, metaphorically and physically, to the access that we are provided in education and within institutions to be part of hegemonic discourses.”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13</a:t>
            </a:fld>
            <a:endParaRPr lang="en-US"/>
          </a:p>
        </p:txBody>
      </p:sp>
    </p:spTree>
    <p:extLst>
      <p:ext uri="{BB962C8B-B14F-4D97-AF65-F5344CB8AC3E}">
        <p14:creationId xmlns:p14="http://schemas.microsoft.com/office/powerpoint/2010/main" val="4077005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smtClean="0">
                <a:hlinkClick r:id="rId3"/>
              </a:rPr>
              <a:t>https://www.artsy.net/article/artsy-editorial-how-chilean-artist-rodrigo-valenzuela-sheds-light-on-the-immigrant-experience</a:t>
            </a:r>
            <a:endParaRPr lang="en-US" dirty="0" smtClean="0"/>
          </a:p>
          <a:p>
            <a:endParaRPr lang="en-US" dirty="0" smtClean="0"/>
          </a:p>
          <a:p>
            <a:r>
              <a:rPr lang="en-US" sz="1200" b="0" i="0" kern="1200" dirty="0" smtClean="0">
                <a:solidFill>
                  <a:schemeClr val="tx1"/>
                </a:solidFill>
                <a:effectLst/>
                <a:latin typeface="+mn-lt"/>
                <a:ea typeface="+mn-ea"/>
                <a:cs typeface="+mn-cs"/>
              </a:rPr>
              <a:t>The monochrome prints on view show strange arrangements of building materials, specifically Styrofoam and plaster, that resemble the rubble of an ancient—or perhaps future—city. Prior to their outing at envoy, the works were shown at the </a:t>
            </a:r>
            <a:r>
              <a:rPr lang="en-US" sz="1200" b="0" i="0" u="none" strike="noStrike" kern="1200" dirty="0" smtClean="0">
                <a:solidFill>
                  <a:schemeClr val="tx1"/>
                </a:solidFill>
                <a:effectLst/>
                <a:latin typeface="+mn-lt"/>
                <a:ea typeface="+mn-ea"/>
                <a:cs typeface="+mn-cs"/>
                <a:hlinkClick r:id="rId4"/>
              </a:rPr>
              <a:t>Frye Art Museum</a:t>
            </a:r>
            <a:r>
              <a:rPr lang="en-US" sz="1200" b="0" i="0" kern="1200" dirty="0" smtClean="0">
                <a:solidFill>
                  <a:schemeClr val="tx1"/>
                </a:solidFill>
                <a:effectLst/>
                <a:latin typeface="+mn-lt"/>
                <a:ea typeface="+mn-ea"/>
                <a:cs typeface="+mn-cs"/>
              </a:rPr>
              <a:t> in Seattle as part of Valenzuela’s first solo museum show, “Future Ruins.” There, they hung amidst a large-scale, site-specific installation that resembled a construction site, replete with scaffolding. On the clean, white walls of envoy, on the other hand, Valenzuela’s black-and-white fields of detritus, which are resolutely absent of human figures, feel alien.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From </a:t>
            </a:r>
            <a:r>
              <a:rPr lang="en-US" dirty="0" smtClean="0">
                <a:hlinkClick r:id="rId5"/>
              </a:rPr>
              <a:t>https://www.artforum.com/picks/rodrigo-valenzuela-50618</a:t>
            </a:r>
            <a:r>
              <a:rPr lang="en-US" dirty="0" smtClean="0"/>
              <a:t>: </a:t>
            </a:r>
            <a:r>
              <a:rPr lang="en-US" sz="1200" b="0" i="0" kern="1200" dirty="0" smtClean="0">
                <a:solidFill>
                  <a:schemeClr val="tx1"/>
                </a:solidFill>
                <a:effectLst/>
                <a:latin typeface="+mn-lt"/>
                <a:ea typeface="+mn-ea"/>
                <a:cs typeface="+mn-cs"/>
              </a:rPr>
              <a:t>The term “hedonic reversal” refers to a psychological phenomenon in which one actively pursues pain and sadness. In Valenzuela’s work, it speaks to both first-world </a:t>
            </a:r>
            <a:r>
              <a:rPr lang="en-US" sz="1200" b="0" i="0" kern="1200" dirty="0" err="1" smtClean="0">
                <a:solidFill>
                  <a:schemeClr val="tx1"/>
                </a:solidFill>
                <a:effectLst/>
                <a:latin typeface="+mn-lt"/>
                <a:ea typeface="+mn-ea"/>
                <a:cs typeface="+mn-cs"/>
              </a:rPr>
              <a:t>workaholism</a:t>
            </a:r>
            <a:r>
              <a:rPr lang="en-US" sz="1200" b="0" i="0" kern="1200" dirty="0" smtClean="0">
                <a:solidFill>
                  <a:schemeClr val="tx1"/>
                </a:solidFill>
                <a:effectLst/>
                <a:latin typeface="+mn-lt"/>
                <a:ea typeface="+mn-ea"/>
                <a:cs typeface="+mn-cs"/>
              </a:rPr>
              <a:t> and the entrapment of low-wage survival. </a:t>
            </a:r>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15</a:t>
            </a:fld>
            <a:endParaRPr lang="en-US"/>
          </a:p>
        </p:txBody>
      </p:sp>
    </p:spTree>
    <p:extLst>
      <p:ext uri="{BB962C8B-B14F-4D97-AF65-F5344CB8AC3E}">
        <p14:creationId xmlns:p14="http://schemas.microsoft.com/office/powerpoint/2010/main" val="1448275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a:t>
            </a:r>
            <a:r>
              <a:rPr lang="en-US" dirty="0" smtClean="0">
                <a:hlinkClick r:id="rId3"/>
              </a:rPr>
              <a:t>http://www.laurencemillergallery.com/artists/rodrigo-valenzuela</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Rodrigo Valenzuela’s photographs depict immersive whitewashed tableaus that he constructs from commonly cast-off items. These assemblages are evocative of the kind of transitional spaces in modern living associated with both building construction and urban decline…The materials and labor involved in these sculptural works harken back to the construction work that the artist initially performed as a recent US immigrant while also attending art school and navigating the process to become a US resident</a:t>
            </a:r>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17</a:t>
            </a:fld>
            <a:endParaRPr lang="en-US"/>
          </a:p>
        </p:txBody>
      </p:sp>
    </p:spTree>
    <p:extLst>
      <p:ext uri="{BB962C8B-B14F-4D97-AF65-F5344CB8AC3E}">
        <p14:creationId xmlns:p14="http://schemas.microsoft.com/office/powerpoint/2010/main" val="59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a:t>
            </a:r>
            <a:r>
              <a:rPr lang="en-US" dirty="0" smtClean="0">
                <a:hlinkClick r:id="rId3"/>
              </a:rPr>
              <a:t>https://www.newmuseum.org/exhibitions/view/screens-series-rodrigo-valenzuela</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a:t>
            </a:r>
            <a:r>
              <a:rPr lang="en-US" sz="1200" b="0" i="1" kern="1200" dirty="0" smtClean="0">
                <a:solidFill>
                  <a:schemeClr val="tx1"/>
                </a:solidFill>
                <a:effectLst/>
                <a:latin typeface="+mn-lt"/>
                <a:ea typeface="+mn-ea"/>
                <a:cs typeface="+mn-cs"/>
              </a:rPr>
              <a:t>Diamond Box</a:t>
            </a:r>
            <a:r>
              <a:rPr lang="en-US" sz="1200" b="0" i="0" kern="1200" dirty="0" smtClean="0">
                <a:solidFill>
                  <a:schemeClr val="tx1"/>
                </a:solidFill>
                <a:effectLst/>
                <a:latin typeface="+mn-lt"/>
                <a:ea typeface="+mn-ea"/>
                <a:cs typeface="+mn-cs"/>
              </a:rPr>
              <a:t> (2013), Valenzuela trains his camera on a group of Latino men whom he approached in the parking lot of a Home Depot, where they had gathered in search of temporary work. In an intimate yet austere setting, the men take turns recounting their stories of migration; the camera, however, never reveals the speaker, instead attending to the faces of the apparent listeners. This narrative technique—in fact achieved by editing together multiple scenes of single speakers—allows the artist to narrate his own story of migration as a kind of filmic autobiography. He tells the stories of others, and their fragmented experiences double as testimony for his own.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HD Video (4 min, </a:t>
            </a:r>
            <a:r>
              <a:rPr lang="en-US" sz="1200" b="0" i="0" kern="1200" smtClean="0">
                <a:solidFill>
                  <a:schemeClr val="tx1"/>
                </a:solidFill>
                <a:effectLst/>
                <a:latin typeface="+mn-lt"/>
                <a:ea typeface="+mn-ea"/>
                <a:cs typeface="+mn-cs"/>
              </a:rPr>
              <a:t>16 seconds) available </a:t>
            </a:r>
            <a:r>
              <a:rPr lang="en-US" sz="1200" b="0" i="0" kern="1200" dirty="0" smtClean="0">
                <a:solidFill>
                  <a:schemeClr val="tx1"/>
                </a:solidFill>
                <a:effectLst/>
                <a:latin typeface="+mn-lt"/>
                <a:ea typeface="+mn-ea"/>
                <a:cs typeface="+mn-cs"/>
              </a:rPr>
              <a:t>at</a:t>
            </a:r>
            <a:r>
              <a:rPr lang="en-US" sz="1200" b="0" i="0" kern="1200" smtClean="0">
                <a:solidFill>
                  <a:schemeClr val="tx1"/>
                </a:solidFill>
                <a:effectLst/>
                <a:latin typeface="+mn-lt"/>
                <a:ea typeface="+mn-ea"/>
                <a:cs typeface="+mn-cs"/>
              </a:rPr>
              <a:t>:  </a:t>
            </a:r>
            <a:r>
              <a:rPr lang="en-US" smtClean="0">
                <a:hlinkClick r:id="rId4"/>
              </a:rPr>
              <a:t>http://www.rodrigovalenzuela.com/diamond-box</a:t>
            </a:r>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19</a:t>
            </a:fld>
            <a:endParaRPr lang="en-US"/>
          </a:p>
        </p:txBody>
      </p:sp>
    </p:spTree>
    <p:extLst>
      <p:ext uri="{BB962C8B-B14F-4D97-AF65-F5344CB8AC3E}">
        <p14:creationId xmlns:p14="http://schemas.microsoft.com/office/powerpoint/2010/main" val="687581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p>
          <a:p>
            <a:endParaRPr lang="en-US" dirty="0" smtClean="0"/>
          </a:p>
          <a:p>
            <a:r>
              <a:rPr lang="en-US" sz="1200" b="0" i="1" kern="1200" dirty="0" smtClean="0">
                <a:solidFill>
                  <a:schemeClr val="tx1"/>
                </a:solidFill>
                <a:effectLst/>
                <a:latin typeface="+mn-lt"/>
                <a:ea typeface="+mn-ea"/>
                <a:cs typeface="+mn-cs"/>
              </a:rPr>
              <a:t>El </a:t>
            </a:r>
            <a:r>
              <a:rPr lang="en-US" sz="1200" b="0" i="1" kern="1200" dirty="0" err="1" smtClean="0">
                <a:solidFill>
                  <a:schemeClr val="tx1"/>
                </a:solidFill>
                <a:effectLst/>
                <a:latin typeface="+mn-lt"/>
                <a:ea typeface="+mn-ea"/>
                <a:cs typeface="+mn-cs"/>
              </a:rPr>
              <a:t>Sisifo</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(2015)</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is</a:t>
            </a:r>
            <a:r>
              <a:rPr lang="en-US" sz="1200" b="0" i="0" kern="1200" dirty="0" err="1"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 three-channel video projection. This piece lends a view into the act of work itself—a Sisyphean task according to Valenzuela, in which the laborer is hired to build walls, clean floors, and eventually tear the whole thing down in the name of urban redevelopment.</a:t>
            </a:r>
          </a:p>
          <a:p>
            <a:r>
              <a:rPr lang="en-US" sz="1200" b="0" i="1" kern="1200" dirty="0" smtClean="0">
                <a:solidFill>
                  <a:schemeClr val="tx1"/>
                </a:solidFill>
                <a:effectLst/>
                <a:latin typeface="+mn-lt"/>
                <a:ea typeface="+mn-ea"/>
                <a:cs typeface="+mn-cs"/>
              </a:rPr>
              <a:t>El </a:t>
            </a:r>
            <a:r>
              <a:rPr lang="en-US" sz="1200" b="0" i="1" kern="1200" dirty="0" err="1" smtClean="0">
                <a:solidFill>
                  <a:schemeClr val="tx1"/>
                </a:solidFill>
                <a:effectLst/>
                <a:latin typeface="+mn-lt"/>
                <a:ea typeface="+mn-ea"/>
                <a:cs typeface="+mn-cs"/>
              </a:rPr>
              <a:t>Sisifo</a:t>
            </a:r>
            <a:r>
              <a:rPr lang="en-US" sz="1200" b="0" i="1"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features documentation of the crew responsible for cleaning Rice University Stadium in Houston. On one wall, we view the full scope of the arena as a lone worker quietly sweeps the stands; on another, we see hands loading bag after bag of garbage into a trash bin; and on a third, we watch a coach-like figure as he scrawls unintelligible plays onto a chalkboard. Cacophonous audio plays in tandem with the piece, locker-room pep talks interwoven with unnerving instrumental sounds. The result is an ineffectual drone that feels endless and bleak. The motions are repetitive, and the outcome mundane—so much so, the cleanliness of the stadium goes completely unacknowledged by the hordes of spectators as they take their seats. </a:t>
            </a:r>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20</a:t>
            </a:fld>
            <a:endParaRPr lang="en-US"/>
          </a:p>
        </p:txBody>
      </p:sp>
    </p:spTree>
    <p:extLst>
      <p:ext uri="{BB962C8B-B14F-4D97-AF65-F5344CB8AC3E}">
        <p14:creationId xmlns:p14="http://schemas.microsoft.com/office/powerpoint/2010/main" val="3075329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dirty="0" smtClean="0">
                <a:hlinkClick r:id="rId3"/>
              </a:rPr>
              <a:t>https://www.newmuseum.org/exhibitions/view/screens-series-rodrigo-Valenzuela</a:t>
            </a:r>
            <a:endParaRPr lang="en-US" dirty="0" smtClean="0"/>
          </a:p>
          <a:p>
            <a:r>
              <a:rPr lang="es-ES" sz="1200" b="0" i="0" kern="1200" dirty="0" smtClean="0">
                <a:solidFill>
                  <a:schemeClr val="tx1"/>
                </a:solidFill>
                <a:effectLst/>
                <a:latin typeface="+mn-lt"/>
                <a:ea typeface="+mn-ea"/>
                <a:cs typeface="+mn-cs"/>
              </a:rPr>
              <a:t>Rodrigo Valenzuela, </a:t>
            </a:r>
            <a:r>
              <a:rPr lang="es-ES" sz="1200" b="0" i="1" kern="1200" dirty="0" smtClean="0">
                <a:solidFill>
                  <a:schemeClr val="tx1"/>
                </a:solidFill>
                <a:effectLst/>
                <a:latin typeface="+mn-lt"/>
                <a:ea typeface="+mn-ea"/>
                <a:cs typeface="+mn-cs"/>
              </a:rPr>
              <a:t>Prole</a:t>
            </a:r>
            <a:r>
              <a:rPr lang="es-ES" sz="1200" b="0" i="0" kern="1200" dirty="0" smtClean="0">
                <a:solidFill>
                  <a:schemeClr val="tx1"/>
                </a:solidFill>
                <a:effectLst/>
                <a:latin typeface="+mn-lt"/>
                <a:ea typeface="+mn-ea"/>
                <a:cs typeface="+mn-cs"/>
              </a:rPr>
              <a:t>, 2015. HD digital video, </a:t>
            </a:r>
            <a:r>
              <a:rPr lang="es-ES" sz="1200" b="0" i="0" kern="1200" dirty="0" err="1" smtClean="0">
                <a:solidFill>
                  <a:schemeClr val="tx1"/>
                </a:solidFill>
                <a:effectLst/>
                <a:latin typeface="+mn-lt"/>
                <a:ea typeface="+mn-ea"/>
                <a:cs typeface="+mn-cs"/>
              </a:rPr>
              <a:t>sound</a:t>
            </a:r>
            <a:r>
              <a:rPr lang="es-ES" sz="1200" b="0" i="0" kern="1200" dirty="0" smtClean="0">
                <a:solidFill>
                  <a:schemeClr val="tx1"/>
                </a:solidFill>
                <a:effectLst/>
                <a:latin typeface="+mn-lt"/>
                <a:ea typeface="+mn-ea"/>
                <a:cs typeface="+mn-cs"/>
              </a:rPr>
              <a:t>, color; 8:47 min</a:t>
            </a:r>
          </a:p>
          <a:p>
            <a:endParaRPr lang="en-US" dirty="0" smtClean="0"/>
          </a:p>
          <a:p>
            <a:pPr fontAlgn="base"/>
            <a:r>
              <a:rPr lang="en-US" sz="1200" b="0" i="0" kern="1200" dirty="0" smtClean="0">
                <a:solidFill>
                  <a:schemeClr val="tx1"/>
                </a:solidFill>
                <a:effectLst/>
                <a:latin typeface="+mn-lt"/>
                <a:ea typeface="+mn-ea"/>
                <a:cs typeface="+mn-cs"/>
              </a:rPr>
              <a:t>In </a:t>
            </a:r>
            <a:r>
              <a:rPr lang="en-US" sz="1200" b="0" i="1" kern="1200" dirty="0" smtClean="0">
                <a:solidFill>
                  <a:schemeClr val="tx1"/>
                </a:solidFill>
                <a:effectLst/>
                <a:latin typeface="+mn-lt"/>
                <a:ea typeface="+mn-ea"/>
                <a:cs typeface="+mn-cs"/>
              </a:rPr>
              <a:t>Prole</a:t>
            </a:r>
            <a:r>
              <a:rPr lang="en-US" sz="1200" b="0" i="0" kern="1200" dirty="0" smtClean="0">
                <a:solidFill>
                  <a:schemeClr val="tx1"/>
                </a:solidFill>
                <a:effectLst/>
                <a:latin typeface="+mn-lt"/>
                <a:ea typeface="+mn-ea"/>
                <a:cs typeface="+mn-cs"/>
              </a:rPr>
              <a:t> (2015), Valenzuela focuses on a different group of men: Latino workers who have gathered to play soccer in an empty warehouse. Their uniforms are emblazoned with a union logo, and they eventually abandon their match to take up discussions of labor: how they view their work ethic, how they present themselves as workers to their American bosses, and what they feel is at stake in organizing as a union. Debate emerges within their conversation, highlighting how American culture’s emphasis on self-reliance and individualism conflicts with initiatives that foreground collectivism and the common good.</a:t>
            </a:r>
          </a:p>
          <a:p>
            <a:endParaRPr lang="en-US" dirty="0" smtClean="0"/>
          </a:p>
        </p:txBody>
      </p:sp>
      <p:sp>
        <p:nvSpPr>
          <p:cNvPr id="4" name="Slide Number Placeholder 3"/>
          <p:cNvSpPr>
            <a:spLocks noGrp="1"/>
          </p:cNvSpPr>
          <p:nvPr>
            <p:ph type="sldNum" sz="quarter" idx="10"/>
          </p:nvPr>
        </p:nvSpPr>
        <p:spPr/>
        <p:txBody>
          <a:bodyPr/>
          <a:lstStyle/>
          <a:p>
            <a:fld id="{4B4BE53F-49D1-4AC5-BC77-0316DD8090ED}" type="slidenum">
              <a:rPr lang="en-US" smtClean="0"/>
              <a:t>21</a:t>
            </a:fld>
            <a:endParaRPr lang="en-US"/>
          </a:p>
        </p:txBody>
      </p:sp>
    </p:spTree>
    <p:extLst>
      <p:ext uri="{BB962C8B-B14F-4D97-AF65-F5344CB8AC3E}">
        <p14:creationId xmlns:p14="http://schemas.microsoft.com/office/powerpoint/2010/main" val="1404421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dirty="0" smtClean="0">
                <a:hlinkClick r:id="rId3"/>
              </a:rPr>
              <a:t>https://glasstire.com/2018/04/20/rodrigo-valenzuela-at-art-league-houston/</a:t>
            </a:r>
            <a:endParaRPr lang="en-US" dirty="0" smtClean="0"/>
          </a:p>
          <a:p>
            <a:r>
              <a:rPr lang="en-US" sz="1200" b="0" i="1" kern="1200" dirty="0" smtClean="0">
                <a:solidFill>
                  <a:schemeClr val="tx1"/>
                </a:solidFill>
                <a:effectLst/>
                <a:latin typeface="+mn-lt"/>
                <a:ea typeface="+mn-ea"/>
                <a:cs typeface="+mn-cs"/>
              </a:rPr>
              <a:t>The Unwaged </a:t>
            </a:r>
            <a:r>
              <a:rPr lang="en-US" sz="1200" b="0" i="0" kern="1200" dirty="0" smtClean="0">
                <a:solidFill>
                  <a:schemeClr val="tx1"/>
                </a:solidFill>
                <a:effectLst/>
                <a:latin typeface="+mn-lt"/>
                <a:ea typeface="+mn-ea"/>
                <a:cs typeface="+mn-cs"/>
              </a:rPr>
              <a:t>opens with about ten mostly (if not all) </a:t>
            </a:r>
            <a:r>
              <a:rPr lang="en-US" sz="1200" b="0" i="0" kern="1200" dirty="0" err="1" smtClean="0">
                <a:solidFill>
                  <a:schemeClr val="tx1"/>
                </a:solidFill>
                <a:effectLst/>
                <a:latin typeface="+mn-lt"/>
                <a:ea typeface="+mn-ea"/>
                <a:cs typeface="+mn-cs"/>
              </a:rPr>
              <a:t>Latinx</a:t>
            </a:r>
            <a:r>
              <a:rPr lang="en-US" sz="1200" b="0" i="0" kern="1200" dirty="0" smtClean="0">
                <a:solidFill>
                  <a:schemeClr val="tx1"/>
                </a:solidFill>
                <a:effectLst/>
                <a:latin typeface="+mn-lt"/>
                <a:ea typeface="+mn-ea"/>
                <a:cs typeface="+mn-cs"/>
              </a:rPr>
              <a:t> twenty-somethings. Like a staggered, petrified battalion, they stand uncomfortably erect and trembling. As the camera zooms in and pans across each individual, we feel deeply the breadth of their micro-expressions: startled, exhausted, frozen, determined. </a:t>
            </a:r>
          </a:p>
          <a:p>
            <a:r>
              <a:rPr lang="en-US" sz="1200" b="0" i="0" kern="1200" dirty="0" smtClean="0">
                <a:solidFill>
                  <a:schemeClr val="tx1"/>
                </a:solidFill>
                <a:effectLst/>
                <a:latin typeface="+mn-lt"/>
                <a:ea typeface="+mn-ea"/>
                <a:cs typeface="+mn-cs"/>
              </a:rPr>
              <a:t>What is it that’s making these men and women stand so stiffly in place? We don’t know, and Valenzuela won’t tell us. But judging by the thin, clinging material of the t-shirts of two of the women and occasional blowing hair, it appears as though they’re being blasted with some kind of wind machine. Whatever it is, it’s enough to make them appear to struggle to stay still — at least comfortably so. More importantly, however, is Valenzuela’s (probable) mandate that all the actors remain stoic. It is this stoicism that allows for barely visible grimaces to register as silent screams. </a:t>
            </a:r>
          </a:p>
          <a:p>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22</a:t>
            </a:fld>
            <a:endParaRPr lang="en-US"/>
          </a:p>
        </p:txBody>
      </p:sp>
    </p:spTree>
    <p:extLst>
      <p:ext uri="{BB962C8B-B14F-4D97-AF65-F5344CB8AC3E}">
        <p14:creationId xmlns:p14="http://schemas.microsoft.com/office/powerpoint/2010/main" val="21329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HD Video:</a:t>
            </a:r>
            <a:r>
              <a:rPr lang="en-US" baseline="0" dirty="0" smtClean="0"/>
              <a:t> </a:t>
            </a:r>
            <a:r>
              <a:rPr lang="en-US" dirty="0" smtClean="0"/>
              <a:t>17 min.</a:t>
            </a:r>
            <a:r>
              <a:rPr lang="en-US" baseline="0" dirty="0" smtClean="0"/>
              <a:t> 15 sec (</a:t>
            </a:r>
            <a:r>
              <a:rPr lang="en-US" dirty="0" smtClean="0">
                <a:hlinkClick r:id="rId3"/>
              </a:rPr>
              <a:t>http://www.rodrigovalenzuela.com/maria-tv</a:t>
            </a:r>
            <a:r>
              <a:rPr lang="en-US" dirty="0" smtClean="0"/>
              <a:t>) </a:t>
            </a:r>
          </a:p>
          <a:p>
            <a:r>
              <a:rPr lang="en-US" sz="1200" b="0" i="0" kern="1200" dirty="0" smtClean="0">
                <a:solidFill>
                  <a:schemeClr val="tx1"/>
                </a:solidFill>
                <a:effectLst/>
                <a:latin typeface="+mn-lt"/>
                <a:ea typeface="+mn-ea"/>
                <a:cs typeface="+mn-cs"/>
              </a:rPr>
              <a:t>Matching real-life female immigrants with an acting coach, Valenzuela has the women play the roles of nannies and maids, reenacting lines from soap operas interspersed with revelations from their own personal experiences.</a:t>
            </a:r>
          </a:p>
          <a:p>
            <a:r>
              <a:rPr lang="en-US" sz="1200" b="0" i="0" kern="1200" dirty="0" smtClean="0">
                <a:solidFill>
                  <a:schemeClr val="tx1"/>
                </a:solidFill>
                <a:effectLst/>
                <a:latin typeface="+mn-lt"/>
                <a:ea typeface="+mn-ea"/>
                <a:cs typeface="+mn-cs"/>
              </a:rPr>
              <a:t>Valenzuela explains that their inexperienced acting highlighted the ridiculousness of</a:t>
            </a:r>
            <a:r>
              <a:rPr lang="en-US" sz="1200" b="0" i="0" kern="1200" baseline="0" dirty="0" smtClean="0">
                <a:solidFill>
                  <a:schemeClr val="tx1"/>
                </a:solidFill>
                <a:effectLst/>
                <a:latin typeface="+mn-lt"/>
                <a:ea typeface="+mn-ea"/>
                <a:cs typeface="+mn-cs"/>
              </a:rPr>
              <a:t> the racist and classist dialogue.</a:t>
            </a:r>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23</a:t>
            </a:fld>
            <a:endParaRPr lang="en-US"/>
          </a:p>
        </p:txBody>
      </p:sp>
    </p:spTree>
    <p:extLst>
      <p:ext uri="{BB962C8B-B14F-4D97-AF65-F5344CB8AC3E}">
        <p14:creationId xmlns:p14="http://schemas.microsoft.com/office/powerpoint/2010/main" val="1546379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dirty="0" smtClean="0">
                <a:hlinkClick r:id="rId3"/>
              </a:rPr>
              <a:t>https://www.newmuseum.org/exhibitions/view/screens-series-rodrigo-Valenzuela</a:t>
            </a:r>
            <a:endParaRPr lang="en-US" dirty="0" smtClean="0"/>
          </a:p>
          <a:p>
            <a:r>
              <a:rPr lang="en-US" sz="1200" b="0" i="0" kern="1200" dirty="0" smtClean="0">
                <a:solidFill>
                  <a:schemeClr val="tx1"/>
                </a:solidFill>
                <a:effectLst/>
                <a:latin typeface="+mn-lt"/>
                <a:ea typeface="+mn-ea"/>
                <a:cs typeface="+mn-cs"/>
              </a:rPr>
              <a:t>With a title that alludes to nonspeaking roles, Valenzuela’s </a:t>
            </a:r>
            <a:r>
              <a:rPr lang="en-US" sz="1200" b="0" i="1" kern="1200" dirty="0" smtClean="0">
                <a:solidFill>
                  <a:schemeClr val="tx1"/>
                </a:solidFill>
                <a:effectLst/>
                <a:latin typeface="+mn-lt"/>
                <a:ea typeface="+mn-ea"/>
                <a:cs typeface="+mn-cs"/>
              </a:rPr>
              <a:t>Tertiary</a:t>
            </a:r>
            <a:r>
              <a:rPr lang="en-US" sz="1200" b="0" i="0" kern="1200" dirty="0" smtClean="0">
                <a:solidFill>
                  <a:schemeClr val="tx1"/>
                </a:solidFill>
                <a:effectLst/>
                <a:latin typeface="+mn-lt"/>
                <a:ea typeface="+mn-ea"/>
                <a:cs typeface="+mn-cs"/>
              </a:rPr>
              <a:t> (2018) depicts a group of aspiring actors while calling attention to the all-too-common practice in the film and television industries of populating scenes with people of color but relegating them to roles as extras. As the artist has noted, the artifice of “diversity” in casting is worsened by another form of discrimination: the facial recognition technology on most digital cameras has been calibrated for white-skinned faces and thus struggles to properly capture the faces of those with darker skin. In the narration that unfolds in </a:t>
            </a:r>
            <a:r>
              <a:rPr lang="en-US" sz="1200" b="0" i="1" kern="1200" dirty="0" smtClean="0">
                <a:solidFill>
                  <a:schemeClr val="tx1"/>
                </a:solidFill>
                <a:effectLst/>
                <a:latin typeface="+mn-lt"/>
                <a:ea typeface="+mn-ea"/>
                <a:cs typeface="+mn-cs"/>
              </a:rPr>
              <a:t>Tertiary</a:t>
            </a:r>
            <a:r>
              <a:rPr lang="en-US" sz="1200" b="0" i="0" kern="1200" dirty="0" smtClean="0">
                <a:solidFill>
                  <a:schemeClr val="tx1"/>
                </a:solidFill>
                <a:effectLst/>
                <a:latin typeface="+mn-lt"/>
                <a:ea typeface="+mn-ea"/>
                <a:cs typeface="+mn-cs"/>
              </a:rPr>
              <a:t>, these issues give way to broader reflections on recognition, visibility, and belonging in civic society and popular media.</a:t>
            </a:r>
          </a:p>
          <a:p>
            <a:r>
              <a:rPr lang="en-US" sz="1200" b="1" i="0" kern="1200" dirty="0" smtClean="0">
                <a:solidFill>
                  <a:schemeClr val="tx1"/>
                </a:solidFill>
                <a:effectLst/>
                <a:latin typeface="+mn-lt"/>
                <a:ea typeface="+mn-ea"/>
                <a:cs typeface="+mn-cs"/>
              </a:rPr>
              <a:t>Tertiary, </a:t>
            </a:r>
            <a:r>
              <a:rPr lang="en-US" sz="1200" b="0" i="0" kern="1200" dirty="0" smtClean="0">
                <a:solidFill>
                  <a:schemeClr val="tx1"/>
                </a:solidFill>
                <a:effectLst/>
                <a:latin typeface="+mn-lt"/>
                <a:ea typeface="+mn-ea"/>
                <a:cs typeface="+mn-cs"/>
              </a:rPr>
              <a:t>2018, HD digital video, 2 minutes 29 seconds</a:t>
            </a:r>
          </a:p>
          <a:p>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24</a:t>
            </a:fld>
            <a:endParaRPr lang="en-US"/>
          </a:p>
        </p:txBody>
      </p:sp>
    </p:spTree>
    <p:extLst>
      <p:ext uri="{BB962C8B-B14F-4D97-AF65-F5344CB8AC3E}">
        <p14:creationId xmlns:p14="http://schemas.microsoft.com/office/powerpoint/2010/main" val="3450118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a:t>
            </a:r>
            <a:r>
              <a:rPr lang="en-US" dirty="0" smtClean="0">
                <a:hlinkClick r:id="rId3"/>
              </a:rPr>
              <a:t>https://www.cityartsmagazine.com/rodrigo-valenzuela-opens-closed-quarters/</a:t>
            </a:r>
            <a:endParaRPr lang="en-US" dirty="0" smtClean="0"/>
          </a:p>
          <a:p>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25</a:t>
            </a:fld>
            <a:endParaRPr lang="en-US"/>
          </a:p>
        </p:txBody>
      </p:sp>
    </p:spTree>
    <p:extLst>
      <p:ext uri="{BB962C8B-B14F-4D97-AF65-F5344CB8AC3E}">
        <p14:creationId xmlns:p14="http://schemas.microsoft.com/office/powerpoint/2010/main" val="383115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smtClean="0">
                <a:hlinkClick r:id="rId3"/>
              </a:rPr>
              <a:t>https://www.artsy.net/article/artsy-editorial-how-chilean-artist-rodrigo-valenzuela-sheds-light-on-the-immigrant-experience</a:t>
            </a:r>
            <a:endParaRPr lang="en-US" dirty="0" smtClean="0"/>
          </a:p>
          <a:p>
            <a:endParaRPr lang="en-US" dirty="0" smtClean="0"/>
          </a:p>
          <a:p>
            <a:r>
              <a:rPr lang="en-US" dirty="0" smtClean="0"/>
              <a:t>Explain that the image on the preceding slide is part of a larger work created by Rodrigo Valenzuela, a Chilean artist</a:t>
            </a:r>
            <a:r>
              <a:rPr lang="en-US" baseline="0" dirty="0" smtClean="0"/>
              <a:t> who now lives and works in Los Angeles, California.</a:t>
            </a:r>
          </a:p>
          <a:p>
            <a:endParaRPr lang="en-US" dirty="0" smtClean="0"/>
          </a:p>
          <a:p>
            <a:r>
              <a:rPr lang="en-US" sz="1200" b="0" i="0" kern="1200" dirty="0" smtClean="0">
                <a:solidFill>
                  <a:schemeClr val="tx1"/>
                </a:solidFill>
                <a:effectLst/>
                <a:latin typeface="+mn-lt"/>
                <a:ea typeface="+mn-ea"/>
                <a:cs typeface="+mn-cs"/>
              </a:rPr>
              <a:t>Having formerly worked illegally in construction upon immigrating to the United States by way of Montreal, Valenzuela has focused much of his practice on the undocumented workers whose labor helps erect and maintain metropolitan infrastructure. Knowing this, Valenzuela’s images, and their impetus, are thrown into relief. The displacement the viewer might feel when surrounded by these unfamiliar landscapes of debris seems to echo the alienation sometimes experienced by immigrant laborers.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Tell</a:t>
            </a:r>
            <a:r>
              <a:rPr lang="en-US" sz="1200" b="0" i="0" kern="1200" baseline="0" dirty="0" smtClean="0">
                <a:solidFill>
                  <a:schemeClr val="tx1"/>
                </a:solidFill>
                <a:effectLst/>
                <a:latin typeface="+mn-lt"/>
                <a:ea typeface="+mn-ea"/>
                <a:cs typeface="+mn-cs"/>
              </a:rPr>
              <a:t> students that today they will learn about the Chilean artist Rodrigo Valenzuela.</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4BE53F-49D1-4AC5-BC77-0316DD8090ED}" type="slidenum">
              <a:rPr lang="en-US" smtClean="0"/>
              <a:t>3</a:t>
            </a:fld>
            <a:endParaRPr lang="en-US"/>
          </a:p>
        </p:txBody>
      </p:sp>
    </p:spTree>
    <p:extLst>
      <p:ext uri="{BB962C8B-B14F-4D97-AF65-F5344CB8AC3E}">
        <p14:creationId xmlns:p14="http://schemas.microsoft.com/office/powerpoint/2010/main" val="260614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Valenzuela’s father was a mailman; his grandfather was a carpenter. Both were members of their unions. As such, Valenzuela credits this background with his identification with the working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of photo: </a:t>
            </a:r>
            <a:r>
              <a:rPr lang="en-US" dirty="0" smtClean="0">
                <a:hlinkClick r:id="rId3"/>
              </a:rPr>
              <a:t>https://teiartinbuildings.com/collaborators/rodrigo_Valenzuela</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of map:</a:t>
            </a:r>
            <a:r>
              <a:rPr lang="en-US" baseline="0" dirty="0" smtClean="0"/>
              <a:t> </a:t>
            </a:r>
            <a:r>
              <a:rPr lang="en-US" dirty="0" smtClean="0">
                <a:hlinkClick r:id="rId4"/>
              </a:rPr>
              <a:t>https://www.britannica.com/place/Santiago-Chile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B4BE53F-49D1-4AC5-BC77-0316DD8090ED}" type="slidenum">
              <a:rPr lang="en-US" smtClean="0"/>
              <a:t>5</a:t>
            </a:fld>
            <a:endParaRPr lang="en-US"/>
          </a:p>
        </p:txBody>
      </p:sp>
    </p:spTree>
    <p:extLst>
      <p:ext uri="{BB962C8B-B14F-4D97-AF65-F5344CB8AC3E}">
        <p14:creationId xmlns:p14="http://schemas.microsoft.com/office/powerpoint/2010/main" val="190780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http://blogs.evergreen.edu/artistlectureseries/blog/2018/08/17/week-4-rodrigo-valenzuela-wendesday-october-17th-1130-1pm-in-lecture-hall-1/</a:t>
            </a:r>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6</a:t>
            </a:fld>
            <a:endParaRPr lang="en-US"/>
          </a:p>
        </p:txBody>
      </p:sp>
    </p:spTree>
    <p:extLst>
      <p:ext uri="{BB962C8B-B14F-4D97-AF65-F5344CB8AC3E}">
        <p14:creationId xmlns:p14="http://schemas.microsoft.com/office/powerpoint/2010/main" val="1100656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Source: </a:t>
            </a:r>
            <a:r>
              <a:rPr lang="en-US" dirty="0" smtClean="0">
                <a:hlinkClick r:id="rId3"/>
              </a:rPr>
              <a:t>https://klowdenmann.com/artist-press/rodrigo-valenzuela-at-new-museum/</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Valenzuela</a:t>
            </a:r>
            <a:r>
              <a:rPr lang="en-US" sz="1200" b="0" i="0" kern="1200" baseline="0" dirty="0" smtClean="0">
                <a:solidFill>
                  <a:schemeClr val="tx1"/>
                </a:solidFill>
                <a:effectLst/>
                <a:latin typeface="+mn-lt"/>
                <a:ea typeface="+mn-ea"/>
                <a:cs typeface="+mn-cs"/>
              </a:rPr>
              <a:t> addresse</a:t>
            </a:r>
            <a:r>
              <a:rPr lang="en-US" sz="1200" b="0" i="0" kern="1200" dirty="0" smtClean="0">
                <a:solidFill>
                  <a:schemeClr val="tx1"/>
                </a:solidFill>
                <a:effectLst/>
                <a:latin typeface="+mn-lt"/>
                <a:ea typeface="+mn-ea"/>
                <a:cs typeface="+mn-cs"/>
              </a:rPr>
              <a:t>s issues and experiences common to working-class people living in the United States, paying special attention to recent immigrants and those of </a:t>
            </a:r>
            <a:r>
              <a:rPr lang="en-US" sz="1200" b="0" i="0" kern="1200" dirty="0" err="1" smtClean="0">
                <a:solidFill>
                  <a:schemeClr val="tx1"/>
                </a:solidFill>
                <a:effectLst/>
                <a:latin typeface="+mn-lt"/>
                <a:ea typeface="+mn-ea"/>
                <a:cs typeface="+mn-cs"/>
              </a:rPr>
              <a:t>Latinx</a:t>
            </a:r>
            <a:r>
              <a:rPr lang="en-US" sz="1200" b="0" i="0" kern="1200" dirty="0" smtClean="0">
                <a:solidFill>
                  <a:schemeClr val="tx1"/>
                </a:solidFill>
                <a:effectLst/>
                <a:latin typeface="+mn-lt"/>
                <a:ea typeface="+mn-ea"/>
                <a:cs typeface="+mn-cs"/>
              </a:rPr>
              <a:t> heritage.</a:t>
            </a:r>
          </a:p>
          <a:p>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7</a:t>
            </a:fld>
            <a:endParaRPr lang="en-US"/>
          </a:p>
        </p:txBody>
      </p:sp>
    </p:spTree>
    <p:extLst>
      <p:ext uri="{BB962C8B-B14F-4D97-AF65-F5344CB8AC3E}">
        <p14:creationId xmlns:p14="http://schemas.microsoft.com/office/powerpoint/2010/main" val="972497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http://art.ucsc.edu/news_events/visiting-artist-lecture-%</a:t>
            </a:r>
            <a:r>
              <a:rPr lang="en-US" dirty="0" smtClean="0">
                <a:hlinkClick r:id="rId3"/>
              </a:rPr>
              <a:t>C2%A0-rodrigo-Valenzuela</a:t>
            </a:r>
            <a:endParaRPr lang="en-US" dirty="0" smtClean="0"/>
          </a:p>
          <a:p>
            <a:endParaRPr lang="en-US" dirty="0" smtClean="0"/>
          </a:p>
          <a:p>
            <a:r>
              <a:rPr lang="en-US" dirty="0" smtClean="0"/>
              <a:t>Valenzuela (2019) considers</a:t>
            </a:r>
            <a:r>
              <a:rPr lang="en-US" baseline="0" dirty="0" smtClean="0"/>
              <a:t> his work to be “lens-based” – that is, the camera is central to his approach and </a:t>
            </a:r>
            <a:r>
              <a:rPr lang="en-US" baseline="0" smtClean="0"/>
              <a:t>artistic process.</a:t>
            </a:r>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8</a:t>
            </a:fld>
            <a:endParaRPr lang="en-US"/>
          </a:p>
        </p:txBody>
      </p:sp>
    </p:spTree>
    <p:extLst>
      <p:ext uri="{BB962C8B-B14F-4D97-AF65-F5344CB8AC3E}">
        <p14:creationId xmlns:p14="http://schemas.microsoft.com/office/powerpoint/2010/main" val="2139916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smtClean="0">
                <a:hlinkClick r:id="rId3"/>
              </a:rPr>
              <a:t>https://artillerymag.com/rodrigo-valenzuela/</a:t>
            </a:r>
            <a:endParaRPr lang="en-US" dirty="0" smtClean="0"/>
          </a:p>
          <a:p>
            <a:r>
              <a:rPr lang="en-US" sz="1200" b="0" i="0" kern="1200" dirty="0" smtClean="0">
                <a:solidFill>
                  <a:schemeClr val="tx1"/>
                </a:solidFill>
                <a:effectLst/>
                <a:latin typeface="+mn-lt"/>
                <a:ea typeface="+mn-ea"/>
                <a:cs typeface="+mn-cs"/>
              </a:rPr>
              <a:t>Named after Pablo Neruda’s epic poem (</a:t>
            </a:r>
            <a:r>
              <a:rPr lang="en-US" sz="1200" b="0" i="1" kern="1200" dirty="0" smtClean="0">
                <a:solidFill>
                  <a:schemeClr val="tx1"/>
                </a:solidFill>
                <a:effectLst/>
                <a:latin typeface="+mn-lt"/>
                <a:ea typeface="+mn-ea"/>
                <a:cs typeface="+mn-cs"/>
              </a:rPr>
              <a:t>Canto General</a:t>
            </a:r>
            <a:r>
              <a:rPr lang="en-US" sz="1200" b="0" i="0" kern="1200" dirty="0" smtClean="0">
                <a:solidFill>
                  <a:schemeClr val="tx1"/>
                </a:solidFill>
                <a:effectLst/>
                <a:latin typeface="+mn-lt"/>
                <a:ea typeface="+mn-ea"/>
                <a:cs typeface="+mn-cs"/>
              </a:rPr>
              <a:t>, an encyclopedic poetic history of the New World told from a Latin American perspective), Rodrigo Valenzuela’s own “General Song” harmonizes with its </a:t>
            </a:r>
            <a:r>
              <a:rPr lang="en-US" sz="1200" b="0" i="0" kern="1200" dirty="0" err="1" smtClean="0">
                <a:solidFill>
                  <a:schemeClr val="tx1"/>
                </a:solidFill>
                <a:effectLst/>
                <a:latin typeface="+mn-lt"/>
                <a:ea typeface="+mn-ea"/>
                <a:cs typeface="+mn-cs"/>
              </a:rPr>
              <a:t>Lantinx</a:t>
            </a:r>
            <a:r>
              <a:rPr lang="en-US" sz="1200" b="0" i="0" kern="1200" dirty="0" smtClean="0">
                <a:solidFill>
                  <a:schemeClr val="tx1"/>
                </a:solidFill>
                <a:effectLst/>
                <a:latin typeface="+mn-lt"/>
                <a:ea typeface="+mn-ea"/>
                <a:cs typeface="+mn-cs"/>
              </a:rPr>
              <a:t> </a:t>
            </a:r>
            <a:r>
              <a:rPr lang="en-US" sz="1200" b="0" i="0" kern="1200" smtClean="0">
                <a:solidFill>
                  <a:schemeClr val="tx1"/>
                </a:solidFill>
                <a:effectLst/>
                <a:latin typeface="+mn-lt"/>
                <a:ea typeface="+mn-ea"/>
                <a:cs typeface="+mn-cs"/>
              </a:rPr>
              <a:t>perspective.</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B4BE53F-49D1-4AC5-BC77-0316DD8090ED}" type="slidenum">
              <a:rPr lang="en-US" smtClean="0"/>
              <a:t>10</a:t>
            </a:fld>
            <a:endParaRPr lang="en-US"/>
          </a:p>
        </p:txBody>
      </p:sp>
    </p:spTree>
    <p:extLst>
      <p:ext uri="{BB962C8B-B14F-4D97-AF65-F5344CB8AC3E}">
        <p14:creationId xmlns:p14="http://schemas.microsoft.com/office/powerpoint/2010/main" val="188602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r>
              <a:rPr lang="en-US" dirty="0" smtClean="0">
                <a:hlinkClick r:id="rId3"/>
              </a:rPr>
              <a:t>http://www.laurencemillergallery.com/artists/rodrigo-valenzuela</a:t>
            </a:r>
            <a:endParaRPr lang="en-US" dirty="0" smtClean="0"/>
          </a:p>
          <a:p>
            <a:endParaRPr lang="en-US" dirty="0" smtClean="0"/>
          </a:p>
          <a:p>
            <a:r>
              <a:rPr lang="en-US" sz="1200" b="0" i="0" kern="1200" dirty="0" smtClean="0">
                <a:solidFill>
                  <a:schemeClr val="tx1"/>
                </a:solidFill>
                <a:effectLst/>
                <a:latin typeface="+mn-lt"/>
                <a:ea typeface="+mn-ea"/>
                <a:cs typeface="+mn-cs"/>
              </a:rPr>
              <a:t>In his series </a:t>
            </a:r>
            <a:r>
              <a:rPr lang="en-US" sz="1200" b="0" i="1" kern="1200" dirty="0" smtClean="0">
                <a:solidFill>
                  <a:schemeClr val="tx1"/>
                </a:solidFill>
                <a:effectLst/>
                <a:latin typeface="+mn-lt"/>
                <a:ea typeface="+mn-ea"/>
                <a:cs typeface="+mn-cs"/>
              </a:rPr>
              <a:t>Barricades</a:t>
            </a:r>
            <a:r>
              <a:rPr lang="en-US" sz="1200" b="0" i="0" kern="1200" dirty="0" smtClean="0">
                <a:solidFill>
                  <a:schemeClr val="tx1"/>
                </a:solidFill>
                <a:effectLst/>
                <a:latin typeface="+mn-lt"/>
                <a:ea typeface="+mn-ea"/>
                <a:cs typeface="+mn-cs"/>
              </a:rPr>
              <a:t>, the work alludes to the structures erected by both oppressors and the oppressed amidst acts of civil disobedience.</a:t>
            </a:r>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11</a:t>
            </a:fld>
            <a:endParaRPr lang="en-US"/>
          </a:p>
        </p:txBody>
      </p:sp>
    </p:spTree>
    <p:extLst>
      <p:ext uri="{BB962C8B-B14F-4D97-AF65-F5344CB8AC3E}">
        <p14:creationId xmlns:p14="http://schemas.microsoft.com/office/powerpoint/2010/main" val="906584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a:t>
            </a:r>
            <a:r>
              <a:rPr lang="en-US" dirty="0" smtClean="0">
                <a:hlinkClick r:id="rId3"/>
              </a:rPr>
              <a:t>http://www.laurencemillergallery.com/artists/rodrigo-valenzuela</a:t>
            </a:r>
            <a:endParaRPr lang="en-US" dirty="0" smtClean="0"/>
          </a:p>
          <a:p>
            <a:endParaRPr lang="en-US" dirty="0" smtClean="0"/>
          </a:p>
          <a:p>
            <a:r>
              <a:rPr lang="en-US" sz="1200" b="0" i="0" kern="1200" dirty="0" smtClean="0">
                <a:solidFill>
                  <a:schemeClr val="tx1"/>
                </a:solidFill>
                <a:effectLst/>
                <a:latin typeface="+mn-lt"/>
                <a:ea typeface="+mn-ea"/>
                <a:cs typeface="+mn-cs"/>
              </a:rPr>
              <a:t>Valenzuela speaks of travelling across the US by car and paying witness to the parts of the landscape that we look away from,  the discarded parts of the American Dream that line the roadside mile after mile. In this sense, while his methods may differ, his aim is an heir to traditions like the Photo League* that sought to use the camera to bring focus to parts of contemporary life and social issues that we might otherwise choose to disregard. These works have a flinty discipline in their execution and feel equally connected to the early history of photography and contemporary art, as well as the politics of our day.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Photo League was a cooperative of photographers in New York who banded together around a range of common social and creative causes. The League was active from 1936 to 1951 and included among its members some of the most noted American photographers of the mid-20th century.</a:t>
            </a:r>
            <a:endParaRPr lang="en-US" dirty="0"/>
          </a:p>
        </p:txBody>
      </p:sp>
      <p:sp>
        <p:nvSpPr>
          <p:cNvPr id="4" name="Slide Number Placeholder 3"/>
          <p:cNvSpPr>
            <a:spLocks noGrp="1"/>
          </p:cNvSpPr>
          <p:nvPr>
            <p:ph type="sldNum" sz="quarter" idx="10"/>
          </p:nvPr>
        </p:nvSpPr>
        <p:spPr/>
        <p:txBody>
          <a:bodyPr/>
          <a:lstStyle/>
          <a:p>
            <a:fld id="{4B4BE53F-49D1-4AC5-BC77-0316DD8090ED}" type="slidenum">
              <a:rPr lang="en-US" smtClean="0"/>
              <a:t>12</a:t>
            </a:fld>
            <a:endParaRPr lang="en-US"/>
          </a:p>
        </p:txBody>
      </p:sp>
    </p:spTree>
    <p:extLst>
      <p:ext uri="{BB962C8B-B14F-4D97-AF65-F5344CB8AC3E}">
        <p14:creationId xmlns:p14="http://schemas.microsoft.com/office/powerpoint/2010/main" val="136509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8/5/2019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8/5/2019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8/5/2019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8/5/2019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8/5/2019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8/5/2019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8/5/2019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8/5/2019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8/5/2019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Rodrigo </a:t>
            </a:r>
            <a:r>
              <a:rPr lang="en-US" dirty="0" smtClean="0"/>
              <a:t>Valenzuela</a:t>
            </a:r>
            <a:endParaRPr lang="en-US" dirty="0"/>
          </a:p>
        </p:txBody>
      </p:sp>
      <p:sp>
        <p:nvSpPr>
          <p:cNvPr id="3" name="Subtitle 2"/>
          <p:cNvSpPr>
            <a:spLocks noGrp="1"/>
          </p:cNvSpPr>
          <p:nvPr>
            <p:ph type="subTitle" idx="1"/>
          </p:nvPr>
        </p:nvSpPr>
        <p:spPr/>
        <p:txBody>
          <a:bodyPr>
            <a:normAutofit/>
          </a:bodyPr>
          <a:lstStyle/>
          <a:p>
            <a:r>
              <a:rPr lang="en-US" sz="3600" dirty="0" smtClean="0"/>
              <a:t>“Return of the Real”</a:t>
            </a:r>
            <a:endParaRPr lang="en-US" sz="3600" dirty="0"/>
          </a:p>
        </p:txBody>
      </p:sp>
    </p:spTree>
    <p:extLst>
      <p:ext uri="{BB962C8B-B14F-4D97-AF65-F5344CB8AC3E}">
        <p14:creationId xmlns:p14="http://schemas.microsoft.com/office/powerpoint/2010/main" val="3745748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487680"/>
            <a:ext cx="9144000" cy="6096000"/>
          </a:xfrm>
          <a:prstGeom prst="rect">
            <a:avLst/>
          </a:prstGeom>
        </p:spPr>
      </p:pic>
      <p:sp>
        <p:nvSpPr>
          <p:cNvPr id="5" name="Rectangle 4"/>
          <p:cNvSpPr/>
          <p:nvPr/>
        </p:nvSpPr>
        <p:spPr>
          <a:xfrm>
            <a:off x="9829800" y="2974536"/>
            <a:ext cx="2362200" cy="1477328"/>
          </a:xfrm>
          <a:prstGeom prst="rect">
            <a:avLst/>
          </a:prstGeom>
        </p:spPr>
        <p:txBody>
          <a:bodyPr wrap="square">
            <a:spAutoFit/>
          </a:bodyPr>
          <a:lstStyle/>
          <a:p>
            <a:pPr algn="r"/>
            <a:r>
              <a:rPr lang="en-US" sz="3000" i="1" dirty="0" smtClean="0">
                <a:solidFill>
                  <a:srgbClr val="000000"/>
                </a:solidFill>
                <a:latin typeface="Univers 45 Light"/>
              </a:rPr>
              <a:t>General Song </a:t>
            </a:r>
            <a:r>
              <a:rPr lang="en-US" sz="3000" dirty="0" smtClean="0">
                <a:solidFill>
                  <a:srgbClr val="000000"/>
                </a:solidFill>
                <a:latin typeface="Univers 45 Light"/>
              </a:rPr>
              <a:t> (2018)</a:t>
            </a:r>
            <a:endParaRPr lang="en-US" sz="3000" dirty="0">
              <a:solidFill>
                <a:srgbClr val="000000"/>
              </a:solidFill>
              <a:latin typeface="Univers 45 Light"/>
            </a:endParaRPr>
          </a:p>
        </p:txBody>
      </p:sp>
    </p:spTree>
    <p:extLst>
      <p:ext uri="{BB962C8B-B14F-4D97-AF65-F5344CB8AC3E}">
        <p14:creationId xmlns:p14="http://schemas.microsoft.com/office/powerpoint/2010/main" val="2679780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984259" y="0"/>
            <a:ext cx="4207741" cy="6858000"/>
          </a:xfrm>
          <a:prstGeom prst="rect">
            <a:avLst/>
          </a:prstGeom>
        </p:spPr>
      </p:pic>
      <p:sp>
        <p:nvSpPr>
          <p:cNvPr id="5" name="Rectangle 4"/>
          <p:cNvSpPr/>
          <p:nvPr/>
        </p:nvSpPr>
        <p:spPr>
          <a:xfrm>
            <a:off x="1141926" y="2046064"/>
            <a:ext cx="6096000" cy="2554545"/>
          </a:xfrm>
          <a:prstGeom prst="rect">
            <a:avLst/>
          </a:prstGeom>
        </p:spPr>
        <p:txBody>
          <a:bodyPr>
            <a:spAutoFit/>
          </a:bodyPr>
          <a:lstStyle/>
          <a:p>
            <a:endParaRPr lang="en-US" sz="3200" dirty="0">
              <a:solidFill>
                <a:srgbClr val="000000"/>
              </a:solidFill>
              <a:latin typeface="Univers 45 Light"/>
            </a:endParaRPr>
          </a:p>
          <a:p>
            <a:r>
              <a:rPr lang="pt-BR" sz="3200" dirty="0" smtClean="0">
                <a:solidFill>
                  <a:srgbClr val="000000"/>
                </a:solidFill>
                <a:latin typeface="Univers 45 Light"/>
              </a:rPr>
              <a:t>Rodrigo </a:t>
            </a:r>
            <a:r>
              <a:rPr lang="pt-BR" sz="3200" dirty="0">
                <a:solidFill>
                  <a:srgbClr val="000000"/>
                </a:solidFill>
                <a:latin typeface="Univers 45 Light"/>
              </a:rPr>
              <a:t>Valenzuela. </a:t>
            </a:r>
            <a:r>
              <a:rPr lang="pt-BR" sz="3200" i="1" dirty="0">
                <a:solidFill>
                  <a:srgbClr val="000000"/>
                </a:solidFill>
                <a:latin typeface="Univers 45 Light"/>
              </a:rPr>
              <a:t>Barricade No. </a:t>
            </a:r>
            <a:r>
              <a:rPr lang="pt-BR" sz="3200" i="1" dirty="0" smtClean="0">
                <a:solidFill>
                  <a:srgbClr val="000000"/>
                </a:solidFill>
                <a:latin typeface="Univers 45 Light"/>
              </a:rPr>
              <a:t>3</a:t>
            </a:r>
            <a:r>
              <a:rPr lang="pt-BR" sz="3200" dirty="0" smtClean="0">
                <a:solidFill>
                  <a:srgbClr val="000000"/>
                </a:solidFill>
                <a:latin typeface="Univers 45 Light"/>
              </a:rPr>
              <a:t> (2017)</a:t>
            </a:r>
            <a:endParaRPr lang="pt-BR" sz="3200" dirty="0">
              <a:solidFill>
                <a:srgbClr val="000000"/>
              </a:solidFill>
              <a:latin typeface="Univers 45 Light"/>
            </a:endParaRPr>
          </a:p>
          <a:p>
            <a:r>
              <a:rPr lang="en-US" sz="3200" dirty="0">
                <a:solidFill>
                  <a:srgbClr val="000000"/>
                </a:solidFill>
                <a:latin typeface="Univers 45 Light"/>
              </a:rPr>
              <a:t>archival pigment print mounted on </a:t>
            </a:r>
            <a:r>
              <a:rPr lang="en-US" sz="3200" dirty="0" err="1">
                <a:solidFill>
                  <a:srgbClr val="000000"/>
                </a:solidFill>
                <a:latin typeface="Univers 45 Light"/>
              </a:rPr>
              <a:t>Dibond</a:t>
            </a:r>
            <a:r>
              <a:rPr lang="en-US" sz="3200" dirty="0">
                <a:solidFill>
                  <a:srgbClr val="000000"/>
                </a:solidFill>
                <a:latin typeface="Univers 45 Light"/>
              </a:rPr>
              <a:t>, 55 x 45 </a:t>
            </a:r>
            <a:r>
              <a:rPr lang="en-US" sz="3200" dirty="0" smtClean="0">
                <a:solidFill>
                  <a:srgbClr val="000000"/>
                </a:solidFill>
                <a:latin typeface="Univers 45 Light"/>
              </a:rPr>
              <a:t>inches</a:t>
            </a:r>
            <a:endParaRPr lang="en-US" sz="3200" dirty="0"/>
          </a:p>
        </p:txBody>
      </p:sp>
    </p:spTree>
    <p:extLst>
      <p:ext uri="{BB962C8B-B14F-4D97-AF65-F5344CB8AC3E}">
        <p14:creationId xmlns:p14="http://schemas.microsoft.com/office/powerpoint/2010/main" val="2582007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53760" y="0"/>
            <a:ext cx="4175364" cy="6858000"/>
          </a:xfrm>
          <a:prstGeom prst="rect">
            <a:avLst/>
          </a:prstGeom>
        </p:spPr>
      </p:pic>
      <p:sp>
        <p:nvSpPr>
          <p:cNvPr id="3" name="Rectangle 2"/>
          <p:cNvSpPr/>
          <p:nvPr/>
        </p:nvSpPr>
        <p:spPr>
          <a:xfrm>
            <a:off x="6096000" y="2974536"/>
            <a:ext cx="6096000" cy="1569660"/>
          </a:xfrm>
          <a:prstGeom prst="rect">
            <a:avLst/>
          </a:prstGeom>
        </p:spPr>
        <p:txBody>
          <a:bodyPr>
            <a:spAutoFit/>
          </a:bodyPr>
          <a:lstStyle/>
          <a:p>
            <a:pPr algn="r"/>
            <a:r>
              <a:rPr lang="en-US" sz="3200" i="1" dirty="0">
                <a:solidFill>
                  <a:srgbClr val="000000"/>
                </a:solidFill>
                <a:latin typeface="Univers 45 Light"/>
              </a:rPr>
              <a:t>Barricade No. </a:t>
            </a:r>
            <a:r>
              <a:rPr lang="en-US" sz="3200" i="1" dirty="0" smtClean="0">
                <a:solidFill>
                  <a:srgbClr val="000000"/>
                </a:solidFill>
                <a:latin typeface="Univers 45 Light"/>
              </a:rPr>
              <a:t>3</a:t>
            </a:r>
            <a:r>
              <a:rPr lang="en-US" sz="3200" dirty="0">
                <a:solidFill>
                  <a:srgbClr val="000000"/>
                </a:solidFill>
                <a:latin typeface="Univers 45 Light"/>
              </a:rPr>
              <a:t> </a:t>
            </a:r>
            <a:r>
              <a:rPr lang="en-US" sz="3200" dirty="0" smtClean="0">
                <a:solidFill>
                  <a:srgbClr val="000000"/>
                </a:solidFill>
                <a:latin typeface="Univers 45 Light"/>
              </a:rPr>
              <a:t>(2017)</a:t>
            </a:r>
            <a:endParaRPr lang="en-US" sz="3200" dirty="0">
              <a:solidFill>
                <a:srgbClr val="000000"/>
              </a:solidFill>
              <a:latin typeface="Univers 45 Light"/>
            </a:endParaRPr>
          </a:p>
          <a:p>
            <a:pPr algn="r"/>
            <a:r>
              <a:rPr lang="en-US" sz="3200" dirty="0">
                <a:solidFill>
                  <a:srgbClr val="000000"/>
                </a:solidFill>
                <a:latin typeface="Univers 45 Light"/>
              </a:rPr>
              <a:t>archival pigment print mounted on </a:t>
            </a:r>
            <a:r>
              <a:rPr lang="en-US" sz="3200" dirty="0" err="1">
                <a:solidFill>
                  <a:srgbClr val="000000"/>
                </a:solidFill>
                <a:latin typeface="Univers 45 Light"/>
              </a:rPr>
              <a:t>Dibond</a:t>
            </a:r>
            <a:r>
              <a:rPr lang="en-US" sz="3200" dirty="0">
                <a:solidFill>
                  <a:srgbClr val="000000"/>
                </a:solidFill>
                <a:latin typeface="Univers 45 Light"/>
              </a:rPr>
              <a:t>, 55 x 45 </a:t>
            </a:r>
            <a:r>
              <a:rPr lang="en-US" sz="3200" dirty="0" smtClean="0">
                <a:solidFill>
                  <a:srgbClr val="000000"/>
                </a:solidFill>
                <a:latin typeface="Univers 45 Light"/>
              </a:rPr>
              <a:t>inches</a:t>
            </a:r>
            <a:endParaRPr lang="en-US" sz="3200" dirty="0"/>
          </a:p>
        </p:txBody>
      </p:sp>
    </p:spTree>
    <p:extLst>
      <p:ext uri="{BB962C8B-B14F-4D97-AF65-F5344CB8AC3E}">
        <p14:creationId xmlns:p14="http://schemas.microsoft.com/office/powerpoint/2010/main" val="3844666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6113976"/>
            <a:ext cx="6096000" cy="1077218"/>
          </a:xfrm>
          <a:prstGeom prst="rect">
            <a:avLst/>
          </a:prstGeom>
        </p:spPr>
        <p:txBody>
          <a:bodyPr>
            <a:spAutoFit/>
          </a:bodyPr>
          <a:lstStyle/>
          <a:p>
            <a:pPr algn="r"/>
            <a:r>
              <a:rPr lang="en-US" sz="3200" i="1" dirty="0" smtClean="0">
                <a:solidFill>
                  <a:srgbClr val="000000"/>
                </a:solidFill>
                <a:latin typeface="Univers 45 Light"/>
              </a:rPr>
              <a:t>Work in Its Place</a:t>
            </a:r>
            <a:r>
              <a:rPr lang="en-US" sz="3200" dirty="0" smtClean="0">
                <a:solidFill>
                  <a:srgbClr val="000000"/>
                </a:solidFill>
                <a:latin typeface="Univers 45 Light"/>
              </a:rPr>
              <a:t> (2018)</a:t>
            </a:r>
          </a:p>
          <a:p>
            <a:pPr algn="r"/>
            <a:endParaRPr lang="en-US" sz="3200" dirty="0">
              <a:solidFill>
                <a:srgbClr val="000000"/>
              </a:solidFill>
              <a:latin typeface="Univers 45 Light"/>
            </a:endParaRPr>
          </a:p>
        </p:txBody>
      </p:sp>
      <p:pic>
        <p:nvPicPr>
          <p:cNvPr id="1026" name="Picture 2" descr="Work in Its Pl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799" y="85031"/>
            <a:ext cx="9144001" cy="602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671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PHOTOGRAPHY</a:t>
            </a:r>
            <a:endParaRPr lang="en-US" dirty="0"/>
          </a:p>
        </p:txBody>
      </p:sp>
    </p:spTree>
    <p:extLst>
      <p:ext uri="{BB962C8B-B14F-4D97-AF65-F5344CB8AC3E}">
        <p14:creationId xmlns:p14="http://schemas.microsoft.com/office/powerpoint/2010/main" val="2867897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3109" y="5858301"/>
            <a:ext cx="11061511" cy="897340"/>
          </a:xfrm>
        </p:spPr>
        <p:txBody>
          <a:bodyPr>
            <a:normAutofit fontScale="90000"/>
          </a:bodyPr>
          <a:lstStyle/>
          <a:p>
            <a:pPr algn="ctr"/>
            <a:r>
              <a:rPr lang="pt-BR" sz="3400" i="1" dirty="0"/>
              <a:t>Hedonic Reversal No. </a:t>
            </a:r>
            <a:r>
              <a:rPr lang="pt-BR" sz="3400" i="1" dirty="0" smtClean="0"/>
              <a:t>13                  Hedonic </a:t>
            </a:r>
            <a:r>
              <a:rPr lang="pt-BR" sz="3400" i="1" dirty="0"/>
              <a:t>Reversal No. </a:t>
            </a:r>
            <a:r>
              <a:rPr lang="pt-BR" sz="3400" i="1" dirty="0" smtClean="0"/>
              <a:t>12  </a:t>
            </a:r>
            <a:r>
              <a:rPr lang="pt-BR" sz="3400" dirty="0"/>
              <a:t> </a:t>
            </a:r>
            <a:r>
              <a:rPr lang="pt-BR" sz="3400" dirty="0" smtClean="0"/>
              <a:t/>
            </a:r>
            <a:br>
              <a:rPr lang="pt-BR" sz="3400" dirty="0" smtClean="0"/>
            </a:br>
            <a:r>
              <a:rPr lang="pt-BR" sz="3400" dirty="0" smtClean="0"/>
              <a:t>(2014)</a:t>
            </a:r>
            <a:endParaRPr lang="en-US" sz="3400" dirty="0"/>
          </a:p>
        </p:txBody>
      </p:sp>
      <p:pic>
        <p:nvPicPr>
          <p:cNvPr id="6146" name="Picture 2" descr="Hedonic Reversal No.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110" y="0"/>
            <a:ext cx="4541132" cy="56228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edonic Reversal No. 12"/>
          <p:cNvPicPr>
            <a:picLocks noChangeAspect="1" noChangeArrowheads="1"/>
          </p:cNvPicPr>
          <p:nvPr/>
        </p:nvPicPr>
        <p:blipFill rotWithShape="1">
          <a:blip r:embed="rId4">
            <a:extLst>
              <a:ext uri="{28A0092B-C50C-407E-A947-70E740481C1C}">
                <a14:useLocalDpi xmlns:a14="http://schemas.microsoft.com/office/drawing/2010/main" val="0"/>
              </a:ext>
            </a:extLst>
          </a:blip>
          <a:srcRect l="2268" t="2298" r="3161" b="3239"/>
          <a:stretch/>
        </p:blipFill>
        <p:spPr bwMode="auto">
          <a:xfrm>
            <a:off x="6851176" y="0"/>
            <a:ext cx="4590357" cy="5622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445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60" y="5600700"/>
            <a:ext cx="9525000" cy="1257300"/>
          </a:xfrm>
        </p:spPr>
        <p:txBody>
          <a:bodyPr>
            <a:normAutofit/>
          </a:bodyPr>
          <a:lstStyle/>
          <a:p>
            <a:pPr algn="ctr"/>
            <a:r>
              <a:rPr lang="en-US" i="1" dirty="0" smtClean="0"/>
              <a:t>American-type</a:t>
            </a:r>
            <a:br>
              <a:rPr lang="en-US" i="1" dirty="0" smtClean="0"/>
            </a:br>
            <a:r>
              <a:rPr lang="en-US" sz="3900" dirty="0" smtClean="0"/>
              <a:t>The Armory Show, New York (March 2019)</a:t>
            </a:r>
            <a:endParaRPr lang="en-US" sz="3900" i="1" dirty="0"/>
          </a:p>
        </p:txBody>
      </p:sp>
      <p:pic>
        <p:nvPicPr>
          <p:cNvPr id="10242" name="Picture 2" descr="  American-type  at The Armory Show, New York Pier 94, booth P7 March 7 â 10, 2019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 y="238124"/>
            <a:ext cx="9525000" cy="536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542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70960"/>
            <a:ext cx="5550534" cy="2087880"/>
          </a:xfrm>
        </p:spPr>
        <p:txBody>
          <a:bodyPr>
            <a:normAutofit fontScale="90000"/>
          </a:bodyPr>
          <a:lstStyle/>
          <a:p>
            <a:r>
              <a:rPr lang="en-US" i="1" dirty="0" smtClean="0"/>
              <a:t>American-type, No. 9</a:t>
            </a:r>
            <a:br>
              <a:rPr lang="en-US" i="1" dirty="0" smtClean="0"/>
            </a:br>
            <a:r>
              <a:rPr lang="en-US" dirty="0" smtClean="0"/>
              <a:t>(2018)</a:t>
            </a:r>
            <a:br>
              <a:rPr lang="en-US" dirty="0" smtClean="0"/>
            </a:br>
            <a:r>
              <a:rPr lang="en-US" dirty="0" smtClean="0"/>
              <a:t>archival pigment print</a:t>
            </a:r>
            <a:br>
              <a:rPr lang="en-US" dirty="0" smtClean="0"/>
            </a:br>
            <a:r>
              <a:rPr lang="en-US" dirty="0" smtClean="0"/>
              <a:t>55 X 45 inches</a:t>
            </a:r>
            <a:br>
              <a:rPr lang="en-US" dirty="0" smtClean="0"/>
            </a:br>
            <a:endParaRPr lang="en-US" dirty="0"/>
          </a:p>
        </p:txBody>
      </p:sp>
      <p:pic>
        <p:nvPicPr>
          <p:cNvPr id="7170" name="Picture 2" descr="  American-type No. 9 , 2018 archival pigment print 55 x 45 inches, edition of 3 + 1 AP 44 x 36 inches, edition of 3 + 1 AP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920" y="-60006"/>
            <a:ext cx="5661215" cy="691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85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a:t>
            </a:r>
            <a:endParaRPr lang="en-US" dirty="0"/>
          </a:p>
        </p:txBody>
      </p:sp>
    </p:spTree>
    <p:extLst>
      <p:ext uri="{BB962C8B-B14F-4D97-AF65-F5344CB8AC3E}">
        <p14:creationId xmlns:p14="http://schemas.microsoft.com/office/powerpoint/2010/main" val="572639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Diamond Box </a:t>
            </a:r>
            <a:r>
              <a:rPr lang="en-US" dirty="0" smtClean="0"/>
              <a:t>(2013)</a:t>
            </a:r>
            <a:endParaRPr lang="en-US" i="1" dirty="0"/>
          </a:p>
        </p:txBody>
      </p:sp>
      <p:pic>
        <p:nvPicPr>
          <p:cNvPr id="15362" name="Picture 2" descr="Image result for rodrigo valenzuela Diamond Box (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27326"/>
            <a:ext cx="9032875" cy="5130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960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edonic Reversal No.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423" y="0"/>
            <a:ext cx="553863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646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El </a:t>
            </a:r>
            <a:r>
              <a:rPr lang="en-US" i="1" dirty="0" err="1" smtClean="0"/>
              <a:t>Sisifo</a:t>
            </a:r>
            <a:r>
              <a:rPr lang="en-US" i="1" dirty="0" smtClean="0"/>
              <a:t> </a:t>
            </a:r>
            <a:r>
              <a:rPr lang="en-US" dirty="0" smtClean="0"/>
              <a:t>(2015)</a:t>
            </a:r>
            <a:endParaRPr lang="en-US" i="1" dirty="0"/>
          </a:p>
        </p:txBody>
      </p:sp>
      <p:pic>
        <p:nvPicPr>
          <p:cNvPr id="17410" name="Picture 2" descr="Rodrigo Valenzuela. Still from El Sisifo, 2015. Digital video with audio. Courtesy of the ar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0"/>
            <a:ext cx="9166340" cy="5163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711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9039" y="670560"/>
            <a:ext cx="4480561" cy="1485900"/>
          </a:xfrm>
        </p:spPr>
        <p:txBody>
          <a:bodyPr/>
          <a:lstStyle/>
          <a:p>
            <a:pPr algn="ctr"/>
            <a:r>
              <a:rPr lang="en-US" i="1" dirty="0" smtClean="0"/>
              <a:t>Prole  </a:t>
            </a:r>
            <a:r>
              <a:rPr lang="en-US" dirty="0" smtClean="0"/>
              <a:t>(2015)</a:t>
            </a:r>
            <a:endParaRPr lang="en-US" i="1" dirty="0"/>
          </a:p>
        </p:txBody>
      </p:sp>
      <p:pic>
        <p:nvPicPr>
          <p:cNvPr id="11266" name="Picture 2" descr="Image result for Screens Series: Rodrigo Valenzuela"/>
          <p:cNvPicPr>
            <a:picLocks noChangeAspect="1" noChangeArrowheads="1"/>
          </p:cNvPicPr>
          <p:nvPr/>
        </p:nvPicPr>
        <p:blipFill rotWithShape="1">
          <a:blip r:embed="rId3">
            <a:extLst>
              <a:ext uri="{28A0092B-C50C-407E-A947-70E740481C1C}">
                <a14:useLocalDpi xmlns:a14="http://schemas.microsoft.com/office/drawing/2010/main" val="0"/>
              </a:ext>
            </a:extLst>
          </a:blip>
          <a:srcRect t="14889"/>
          <a:stretch/>
        </p:blipFill>
        <p:spPr bwMode="auto">
          <a:xfrm>
            <a:off x="5306694" y="2377440"/>
            <a:ext cx="6580505" cy="448056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Prole  (still) by Rodrigo Valenzue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14375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633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0135" y="624840"/>
            <a:ext cx="8473440" cy="1485900"/>
          </a:xfrm>
        </p:spPr>
        <p:txBody>
          <a:bodyPr/>
          <a:lstStyle/>
          <a:p>
            <a:pPr algn="ctr"/>
            <a:r>
              <a:rPr lang="en-US" i="1" dirty="0" smtClean="0"/>
              <a:t>The Unwaged </a:t>
            </a:r>
            <a:r>
              <a:rPr lang="en-US" dirty="0" smtClean="0"/>
              <a:t>(2017)</a:t>
            </a:r>
            <a:endParaRPr lang="en-US" dirty="0"/>
          </a:p>
        </p:txBody>
      </p:sp>
      <p:pic>
        <p:nvPicPr>
          <p:cNvPr id="12290" name="Picture 2" descr="The Unwaged, 2017, HD Video, 8:00 minu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0135" y="1707196"/>
            <a:ext cx="8687580" cy="4937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163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ria t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440" y="122829"/>
            <a:ext cx="10879477" cy="6066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60691" y="6304002"/>
            <a:ext cx="2906973" cy="553998"/>
          </a:xfrm>
          <a:prstGeom prst="rect">
            <a:avLst/>
          </a:prstGeom>
          <a:noFill/>
        </p:spPr>
        <p:txBody>
          <a:bodyPr wrap="square" rtlCol="0">
            <a:spAutoFit/>
          </a:bodyPr>
          <a:lstStyle/>
          <a:p>
            <a:pPr algn="ctr"/>
            <a:r>
              <a:rPr lang="en-US" sz="3000" i="1" dirty="0" smtClean="0"/>
              <a:t>Maria TV </a:t>
            </a:r>
            <a:r>
              <a:rPr lang="en-US" sz="3000" dirty="0" smtClean="0"/>
              <a:t>(2014)</a:t>
            </a:r>
            <a:endParaRPr lang="en-US" sz="3000" dirty="0"/>
          </a:p>
        </p:txBody>
      </p:sp>
    </p:spTree>
    <p:extLst>
      <p:ext uri="{BB962C8B-B14F-4D97-AF65-F5344CB8AC3E}">
        <p14:creationId xmlns:p14="http://schemas.microsoft.com/office/powerpoint/2010/main" val="2407274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254" y="457200"/>
            <a:ext cx="9601200" cy="1485900"/>
          </a:xfrm>
        </p:spPr>
        <p:txBody>
          <a:bodyPr/>
          <a:lstStyle/>
          <a:p>
            <a:r>
              <a:rPr lang="en-US" i="1" dirty="0" smtClean="0"/>
              <a:t>Tertiary </a:t>
            </a:r>
            <a:r>
              <a:rPr lang="en-US" dirty="0" smtClean="0"/>
              <a:t>(2018)</a:t>
            </a:r>
            <a:endParaRPr lang="en-US" i="1" dirty="0"/>
          </a:p>
        </p:txBody>
      </p:sp>
      <p:pic>
        <p:nvPicPr>
          <p:cNvPr id="1433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254" y="1402080"/>
            <a:ext cx="9419545" cy="5274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999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5840" y="1731556"/>
            <a:ext cx="6096000" cy="4801314"/>
          </a:xfrm>
          <a:prstGeom prst="rect">
            <a:avLst/>
          </a:prstGeom>
        </p:spPr>
        <p:txBody>
          <a:bodyPr>
            <a:spAutoFit/>
          </a:bodyPr>
          <a:lstStyle/>
          <a:p>
            <a:r>
              <a:rPr lang="en-US" sz="3400" dirty="0">
                <a:solidFill>
                  <a:srgbClr val="000000"/>
                </a:solidFill>
                <a:latin typeface="Adobe Garamond W08"/>
              </a:rPr>
              <a:t>“The films are one way of looking at yourself, finding a way to aestheticize that story. Ultimately, it’s about engaging with other people, realizing that your story isn’t so unique as to have a connection with someone else</a:t>
            </a:r>
            <a:r>
              <a:rPr lang="en-US" sz="3400" dirty="0" smtClean="0">
                <a:solidFill>
                  <a:srgbClr val="000000"/>
                </a:solidFill>
                <a:latin typeface="Adobe Garamond W08"/>
              </a:rPr>
              <a:t>.”</a:t>
            </a:r>
          </a:p>
          <a:p>
            <a:pPr algn="r"/>
            <a:r>
              <a:rPr lang="en-US" sz="3400" dirty="0" smtClean="0">
                <a:solidFill>
                  <a:srgbClr val="000000"/>
                </a:solidFill>
                <a:latin typeface="Adobe Garamond W08"/>
              </a:rPr>
              <a:t>Rodrigo Valenzuela</a:t>
            </a:r>
            <a:endParaRPr lang="en-US" sz="3400" dirty="0"/>
          </a:p>
        </p:txBody>
      </p:sp>
      <p:pic>
        <p:nvPicPr>
          <p:cNvPr id="19458" name="Picture 2" descr="Image result for rodrigo valenzue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825" y="2409825"/>
            <a:ext cx="444817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222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3109" y="5858301"/>
            <a:ext cx="11061511" cy="897340"/>
          </a:xfrm>
        </p:spPr>
        <p:txBody>
          <a:bodyPr>
            <a:normAutofit fontScale="90000"/>
          </a:bodyPr>
          <a:lstStyle/>
          <a:p>
            <a:pPr algn="ctr"/>
            <a:r>
              <a:rPr lang="pt-BR" sz="3400" i="1" dirty="0"/>
              <a:t>Hedonic Reversal No. </a:t>
            </a:r>
            <a:r>
              <a:rPr lang="pt-BR" sz="3400" i="1" dirty="0" smtClean="0"/>
              <a:t>13                  Hedonic </a:t>
            </a:r>
            <a:r>
              <a:rPr lang="pt-BR" sz="3400" i="1" dirty="0"/>
              <a:t>Reversal No. </a:t>
            </a:r>
            <a:r>
              <a:rPr lang="pt-BR" sz="3400" i="1" dirty="0" smtClean="0"/>
              <a:t>12  </a:t>
            </a:r>
            <a:r>
              <a:rPr lang="pt-BR" sz="3400" dirty="0"/>
              <a:t> </a:t>
            </a:r>
            <a:r>
              <a:rPr lang="pt-BR" sz="3400" dirty="0" smtClean="0"/>
              <a:t/>
            </a:r>
            <a:br>
              <a:rPr lang="pt-BR" sz="3400" dirty="0" smtClean="0"/>
            </a:br>
            <a:r>
              <a:rPr lang="pt-BR" sz="3400" dirty="0" smtClean="0"/>
              <a:t>(2014)</a:t>
            </a:r>
            <a:endParaRPr lang="en-US" sz="3400" dirty="0"/>
          </a:p>
        </p:txBody>
      </p:sp>
      <p:pic>
        <p:nvPicPr>
          <p:cNvPr id="6146" name="Picture 2" descr="Hedonic Reversal No.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110" y="0"/>
            <a:ext cx="4541132" cy="562287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edonic Reversal No. 12"/>
          <p:cNvPicPr>
            <a:picLocks noChangeAspect="1" noChangeArrowheads="1"/>
          </p:cNvPicPr>
          <p:nvPr/>
        </p:nvPicPr>
        <p:blipFill rotWithShape="1">
          <a:blip r:embed="rId4">
            <a:extLst>
              <a:ext uri="{28A0092B-C50C-407E-A947-70E740481C1C}">
                <a14:useLocalDpi xmlns:a14="http://schemas.microsoft.com/office/drawing/2010/main" val="0"/>
              </a:ext>
            </a:extLst>
          </a:blip>
          <a:srcRect l="2268" t="2298" r="3161" b="3239"/>
          <a:stretch/>
        </p:blipFill>
        <p:spPr bwMode="auto">
          <a:xfrm>
            <a:off x="6851176" y="0"/>
            <a:ext cx="4590357" cy="5622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747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808" y="1399359"/>
            <a:ext cx="9652032" cy="2098226"/>
          </a:xfrm>
        </p:spPr>
        <p:txBody>
          <a:bodyPr/>
          <a:lstStyle/>
          <a:p>
            <a:r>
              <a:rPr lang="en-US" dirty="0"/>
              <a:t>Rodrigo </a:t>
            </a:r>
            <a:r>
              <a:rPr lang="en-US" dirty="0" smtClean="0"/>
              <a:t>Valenzuela:</a:t>
            </a:r>
            <a:endParaRPr lang="en-US" dirty="0"/>
          </a:p>
        </p:txBody>
      </p:sp>
      <p:sp>
        <p:nvSpPr>
          <p:cNvPr id="3" name="Subtitle 2"/>
          <p:cNvSpPr>
            <a:spLocks noGrp="1"/>
          </p:cNvSpPr>
          <p:nvPr>
            <p:ph type="subTitle" idx="1"/>
          </p:nvPr>
        </p:nvSpPr>
        <p:spPr>
          <a:xfrm>
            <a:off x="1564618" y="3497585"/>
            <a:ext cx="4790471" cy="1086237"/>
          </a:xfrm>
        </p:spPr>
        <p:txBody>
          <a:bodyPr>
            <a:noAutofit/>
          </a:bodyPr>
          <a:lstStyle/>
          <a:p>
            <a:pPr algn="l"/>
            <a:r>
              <a:rPr lang="en-US" sz="3500" dirty="0" smtClean="0"/>
              <a:t>Shedding Light on the Human Experience</a:t>
            </a:r>
            <a:endParaRPr lang="en-US" sz="3500" dirty="0"/>
          </a:p>
        </p:txBody>
      </p:sp>
      <p:pic>
        <p:nvPicPr>
          <p:cNvPr id="2050" name="Picture 2" descr="Image result for rodrigo valenzuela art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929" y="3497585"/>
            <a:ext cx="5974071" cy="336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61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qbtei.com/cms/uploads/artist-photo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53" y="1930261"/>
            <a:ext cx="3515673" cy="377852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790364" y="211541"/>
            <a:ext cx="7233314" cy="1485900"/>
          </a:xfrm>
        </p:spPr>
        <p:txBody>
          <a:bodyPr/>
          <a:lstStyle/>
          <a:p>
            <a:pPr algn="ctr"/>
            <a:r>
              <a:rPr lang="en-US" dirty="0" smtClean="0"/>
              <a:t>Brief biography</a:t>
            </a:r>
            <a:endParaRPr lang="en-US" dirty="0"/>
          </a:p>
        </p:txBody>
      </p:sp>
      <p:sp>
        <p:nvSpPr>
          <p:cNvPr id="5" name="Content Placeholder 4"/>
          <p:cNvSpPr>
            <a:spLocks noGrp="1"/>
          </p:cNvSpPr>
          <p:nvPr>
            <p:ph idx="1"/>
          </p:nvPr>
        </p:nvSpPr>
        <p:spPr>
          <a:xfrm>
            <a:off x="4620478" y="1930261"/>
            <a:ext cx="4429836" cy="5160559"/>
          </a:xfrm>
        </p:spPr>
        <p:txBody>
          <a:bodyPr>
            <a:normAutofit/>
          </a:bodyPr>
          <a:lstStyle/>
          <a:p>
            <a:r>
              <a:rPr lang="en-US" sz="3200" dirty="0" smtClean="0"/>
              <a:t>Born in 1982 in Santiago, Chile</a:t>
            </a:r>
          </a:p>
          <a:p>
            <a:r>
              <a:rPr lang="en-US" sz="3200" dirty="0" smtClean="0"/>
              <a:t>Immigrated </a:t>
            </a:r>
            <a:r>
              <a:rPr lang="en-US" sz="3200" dirty="0"/>
              <a:t>to the United States </a:t>
            </a:r>
            <a:r>
              <a:rPr lang="en-US" sz="3200" dirty="0" smtClean="0"/>
              <a:t>at age 21 by </a:t>
            </a:r>
            <a:r>
              <a:rPr lang="en-US" sz="3200" dirty="0"/>
              <a:t>way of </a:t>
            </a:r>
            <a:r>
              <a:rPr lang="en-US" sz="3200" dirty="0" smtClean="0"/>
              <a:t>Montreal</a:t>
            </a:r>
          </a:p>
          <a:p>
            <a:r>
              <a:rPr lang="en-US" sz="3200" dirty="0" smtClean="0"/>
              <a:t>Worked in U.S. as an undocumented construction laborer and janitorial worker </a:t>
            </a:r>
          </a:p>
        </p:txBody>
      </p:sp>
      <p:pic>
        <p:nvPicPr>
          <p:cNvPr id="1026" name="Picture 2" descr="Image result for santiago chile 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9680" y="2152650"/>
            <a:ext cx="3323884" cy="3525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87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odrigo valenzuela art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781" y="2093225"/>
            <a:ext cx="5726610" cy="31729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4"/>
          <p:cNvSpPr txBox="1">
            <a:spLocks/>
          </p:cNvSpPr>
          <p:nvPr/>
        </p:nvSpPr>
        <p:spPr>
          <a:xfrm>
            <a:off x="6516806" y="1356246"/>
            <a:ext cx="5445457" cy="5160559"/>
          </a:xfrm>
          <a:prstGeom prst="rect">
            <a:avLst/>
          </a:prstGeom>
        </p:spPr>
        <p:txBody>
          <a:bodyPr>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n-US" sz="3200" dirty="0" smtClean="0"/>
              <a:t>B.F.A. in art history and photography, University of Chile in Santiago</a:t>
            </a:r>
          </a:p>
          <a:p>
            <a:r>
              <a:rPr lang="en-US" sz="3200" dirty="0" smtClean="0"/>
              <a:t>B.A. in philosophy from Evergreen State College, Olympia, WA</a:t>
            </a:r>
          </a:p>
          <a:p>
            <a:r>
              <a:rPr lang="en-US" sz="3200" dirty="0" smtClean="0"/>
              <a:t>M.F.A. in </a:t>
            </a:r>
            <a:r>
              <a:rPr lang="en-US" sz="3200" dirty="0" err="1" smtClean="0"/>
              <a:t>Photomedia</a:t>
            </a:r>
            <a:r>
              <a:rPr lang="en-US" sz="3200" dirty="0" smtClean="0"/>
              <a:t>, University of Washington, Seattle</a:t>
            </a:r>
          </a:p>
          <a:p>
            <a:r>
              <a:rPr lang="en-US" sz="3200" dirty="0" smtClean="0"/>
              <a:t>Now a Professor at UCLA and permanent US resident</a:t>
            </a:r>
          </a:p>
        </p:txBody>
      </p:sp>
      <p:sp>
        <p:nvSpPr>
          <p:cNvPr id="4" name="Title 3"/>
          <p:cNvSpPr txBox="1">
            <a:spLocks/>
          </p:cNvSpPr>
          <p:nvPr/>
        </p:nvSpPr>
        <p:spPr>
          <a:xfrm>
            <a:off x="4790364" y="211541"/>
            <a:ext cx="7233314" cy="1485900"/>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dirty="0" smtClean="0"/>
              <a:t>Education</a:t>
            </a:r>
            <a:endParaRPr lang="en-US" dirty="0"/>
          </a:p>
        </p:txBody>
      </p:sp>
    </p:spTree>
    <p:extLst>
      <p:ext uri="{BB962C8B-B14F-4D97-AF65-F5344CB8AC3E}">
        <p14:creationId xmlns:p14="http://schemas.microsoft.com/office/powerpoint/2010/main" val="2813347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98120"/>
            <a:ext cx="9601200" cy="1485900"/>
          </a:xfrm>
        </p:spPr>
        <p:txBody>
          <a:bodyPr/>
          <a:lstStyle/>
          <a:p>
            <a:r>
              <a:rPr lang="en-US" dirty="0" smtClean="0"/>
              <a:t>Valenzuela’s art work</a:t>
            </a:r>
            <a:endParaRPr lang="en-US" dirty="0"/>
          </a:p>
        </p:txBody>
      </p:sp>
      <p:sp>
        <p:nvSpPr>
          <p:cNvPr id="3" name="Content Placeholder 2"/>
          <p:cNvSpPr>
            <a:spLocks noGrp="1"/>
          </p:cNvSpPr>
          <p:nvPr>
            <p:ph idx="1"/>
          </p:nvPr>
        </p:nvSpPr>
        <p:spPr>
          <a:xfrm>
            <a:off x="1143000" y="1428750"/>
            <a:ext cx="7117080" cy="3916680"/>
          </a:xfrm>
        </p:spPr>
        <p:txBody>
          <a:bodyPr>
            <a:noAutofit/>
          </a:bodyPr>
          <a:lstStyle/>
          <a:p>
            <a:r>
              <a:rPr lang="en-US" sz="3200" dirty="0"/>
              <a:t>Points out tensions between the individual and community</a:t>
            </a:r>
          </a:p>
          <a:p>
            <a:r>
              <a:rPr lang="en-US" sz="3200" dirty="0"/>
              <a:t>Addresses issues and experiences common to working-class people living in the United States</a:t>
            </a:r>
          </a:p>
          <a:p>
            <a:r>
              <a:rPr lang="en-US" sz="3200" dirty="0" smtClean="0"/>
              <a:t>Much </a:t>
            </a:r>
            <a:r>
              <a:rPr lang="en-US" sz="3200" dirty="0"/>
              <a:t>of his work centers on the lives of undocumented immigrants and </a:t>
            </a:r>
            <a:r>
              <a:rPr lang="en-US" sz="3200" dirty="0" smtClean="0"/>
              <a:t>workers</a:t>
            </a:r>
          </a:p>
          <a:p>
            <a:r>
              <a:rPr lang="en-US" sz="3200" dirty="0" smtClean="0"/>
              <a:t>Pays special </a:t>
            </a:r>
            <a:r>
              <a:rPr lang="en-US" sz="3200" dirty="0"/>
              <a:t>attention to recent immigrants and </a:t>
            </a:r>
            <a:r>
              <a:rPr lang="en-US" sz="3200" dirty="0" err="1" smtClean="0"/>
              <a:t>Latinx</a:t>
            </a:r>
            <a:r>
              <a:rPr lang="en-US" sz="3200" dirty="0" smtClean="0"/>
              <a:t> people</a:t>
            </a:r>
            <a:endParaRPr lang="en-US" sz="3200" dirty="0"/>
          </a:p>
          <a:p>
            <a:endParaRPr lang="en-US" sz="3200" dirty="0"/>
          </a:p>
        </p:txBody>
      </p:sp>
      <p:pic>
        <p:nvPicPr>
          <p:cNvPr id="4" name="Picture 2" descr="Image of Rodrigo Valenzuela"/>
          <p:cNvPicPr>
            <a:picLocks noChangeAspect="1" noChangeArrowheads="1"/>
          </p:cNvPicPr>
          <p:nvPr/>
        </p:nvPicPr>
        <p:blipFill rotWithShape="1">
          <a:blip r:embed="rId3">
            <a:extLst>
              <a:ext uri="{28A0092B-C50C-407E-A947-70E740481C1C}">
                <a14:useLocalDpi xmlns:a14="http://schemas.microsoft.com/office/drawing/2010/main" val="0"/>
              </a:ext>
            </a:extLst>
          </a:blip>
          <a:srcRect l="53917"/>
          <a:stretch/>
        </p:blipFill>
        <p:spPr bwMode="auto">
          <a:xfrm>
            <a:off x="8260080" y="1398462"/>
            <a:ext cx="3642360" cy="5249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79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83920" y="1183856"/>
            <a:ext cx="6522720" cy="1485900"/>
          </a:xfrm>
        </p:spPr>
        <p:txBody>
          <a:bodyPr>
            <a:normAutofit/>
          </a:bodyPr>
          <a:lstStyle/>
          <a:p>
            <a:r>
              <a:rPr lang="en-US" sz="5000" dirty="0" smtClean="0"/>
              <a:t>Techniques</a:t>
            </a:r>
            <a:endParaRPr lang="en-US" sz="5000" dirty="0"/>
          </a:p>
        </p:txBody>
      </p:sp>
      <p:sp>
        <p:nvSpPr>
          <p:cNvPr id="5" name="Content Placeholder 4"/>
          <p:cNvSpPr>
            <a:spLocks noGrp="1"/>
          </p:cNvSpPr>
          <p:nvPr>
            <p:ph idx="1"/>
          </p:nvPr>
        </p:nvSpPr>
        <p:spPr>
          <a:xfrm>
            <a:off x="883920" y="2409596"/>
            <a:ext cx="4191000" cy="3581400"/>
          </a:xfrm>
        </p:spPr>
        <p:txBody>
          <a:bodyPr>
            <a:normAutofit/>
          </a:bodyPr>
          <a:lstStyle/>
          <a:p>
            <a:pPr marL="0" indent="0">
              <a:buNone/>
            </a:pPr>
            <a:r>
              <a:rPr lang="en-US" sz="4000" dirty="0" smtClean="0"/>
              <a:t>“lens-based work”</a:t>
            </a:r>
          </a:p>
          <a:p>
            <a:r>
              <a:rPr lang="en-US" sz="4000" dirty="0" smtClean="0"/>
              <a:t>Installation</a:t>
            </a:r>
            <a:endParaRPr lang="en-US" sz="4000" dirty="0" smtClean="0"/>
          </a:p>
          <a:p>
            <a:r>
              <a:rPr lang="en-US" sz="4000" dirty="0" smtClean="0"/>
              <a:t>Photography</a:t>
            </a:r>
          </a:p>
          <a:p>
            <a:r>
              <a:rPr lang="en-US" sz="4000" dirty="0" smtClean="0"/>
              <a:t>Film</a:t>
            </a:r>
            <a:endParaRPr lang="en-US" sz="4000" dirty="0"/>
          </a:p>
        </p:txBody>
      </p:sp>
      <p:pic>
        <p:nvPicPr>
          <p:cNvPr id="1028" name="Picture 4" descr="Image result for rodrigo valenzuela artist"/>
          <p:cNvPicPr>
            <a:picLocks noChangeAspect="1" noChangeArrowheads="1"/>
          </p:cNvPicPr>
          <p:nvPr/>
        </p:nvPicPr>
        <p:blipFill rotWithShape="1">
          <a:blip r:embed="rId3">
            <a:extLst>
              <a:ext uri="{28A0092B-C50C-407E-A947-70E740481C1C}">
                <a14:useLocalDpi xmlns:a14="http://schemas.microsoft.com/office/drawing/2010/main" val="0"/>
              </a:ext>
            </a:extLst>
          </a:blip>
          <a:srcRect r="6559"/>
          <a:stretch/>
        </p:blipFill>
        <p:spPr bwMode="auto">
          <a:xfrm>
            <a:off x="5196840" y="1926806"/>
            <a:ext cx="6751320" cy="40641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909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Installations</a:t>
            </a:r>
            <a:endParaRPr lang="en-US" dirty="0"/>
          </a:p>
        </p:txBody>
      </p:sp>
    </p:spTree>
    <p:extLst>
      <p:ext uri="{BB962C8B-B14F-4D97-AF65-F5344CB8AC3E}">
        <p14:creationId xmlns:p14="http://schemas.microsoft.com/office/powerpoint/2010/main" val="3217381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222</TotalTime>
  <Words>1010</Words>
  <Application>Microsoft Office PowerPoint</Application>
  <PresentationFormat>Widescreen</PresentationFormat>
  <Paragraphs>127</Paragraphs>
  <Slides>25</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Adobe Garamond W08</vt:lpstr>
      <vt:lpstr>Calibri</vt:lpstr>
      <vt:lpstr>Franklin Gothic Book</vt:lpstr>
      <vt:lpstr>Univers 45 Light</vt:lpstr>
      <vt:lpstr>Crop</vt:lpstr>
      <vt:lpstr>Rodrigo Valenzuela</vt:lpstr>
      <vt:lpstr>PowerPoint Presentation</vt:lpstr>
      <vt:lpstr>Hedonic Reversal No. 13                  Hedonic Reversal No. 12    (2014)</vt:lpstr>
      <vt:lpstr>Rodrigo Valenzuela:</vt:lpstr>
      <vt:lpstr>Brief biography</vt:lpstr>
      <vt:lpstr>PowerPoint Presentation</vt:lpstr>
      <vt:lpstr>Valenzuela’s art work</vt:lpstr>
      <vt:lpstr>Techniques</vt:lpstr>
      <vt:lpstr>Installations</vt:lpstr>
      <vt:lpstr>PowerPoint Presentation</vt:lpstr>
      <vt:lpstr>PowerPoint Presentation</vt:lpstr>
      <vt:lpstr>PowerPoint Presentation</vt:lpstr>
      <vt:lpstr>PowerPoint Presentation</vt:lpstr>
      <vt:lpstr>PHOTOGRAPHY</vt:lpstr>
      <vt:lpstr>Hedonic Reversal No. 13                  Hedonic Reversal No. 12    (2014)</vt:lpstr>
      <vt:lpstr>American-type The Armory Show, New York (March 2019)</vt:lpstr>
      <vt:lpstr>American-type, No. 9 (2018) archival pigment print 55 X 45 inches </vt:lpstr>
      <vt:lpstr>film</vt:lpstr>
      <vt:lpstr>Diamond Box (2013)</vt:lpstr>
      <vt:lpstr>El Sisifo (2015)</vt:lpstr>
      <vt:lpstr>Prole  (2015)</vt:lpstr>
      <vt:lpstr>The Unwaged (2017)</vt:lpstr>
      <vt:lpstr>PowerPoint Presentation</vt:lpstr>
      <vt:lpstr>Tertiary (2018)</vt:lpstr>
      <vt:lpstr>PowerPoint Presentation</vt:lpstr>
    </vt:vector>
  </TitlesOfParts>
  <Company>University of South Florida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Cruz, Barbara</dc:creator>
  <cp:lastModifiedBy>Cruz, Barbara</cp:lastModifiedBy>
  <cp:revision>30</cp:revision>
  <dcterms:created xsi:type="dcterms:W3CDTF">2019-06-25T17:16:49Z</dcterms:created>
  <dcterms:modified xsi:type="dcterms:W3CDTF">2019-08-05T13:40:58Z</dcterms:modified>
</cp:coreProperties>
</file>