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73" r:id="rId6"/>
    <p:sldId id="261" r:id="rId7"/>
    <p:sldId id="266" r:id="rId8"/>
    <p:sldId id="267" r:id="rId9"/>
    <p:sldId id="270" r:id="rId10"/>
    <p:sldId id="271" r:id="rId11"/>
    <p:sldId id="263" r:id="rId12"/>
    <p:sldId id="264" r:id="rId13"/>
    <p:sldId id="269" r:id="rId14"/>
    <p:sldId id="265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1769" autoAdjust="0"/>
  </p:normalViewPr>
  <p:slideViewPr>
    <p:cSldViewPr snapToGrid="0">
      <p:cViewPr varScale="1">
        <p:scale>
          <a:sx n="59" d="100"/>
          <a:sy n="59" d="100"/>
        </p:scale>
        <p:origin x="16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66D2-6BE0-4163-9E6B-822E4CD7EA7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CA56-BC6F-449A-B1E6-0D49C7EE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0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1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Gallery view of </a:t>
            </a:r>
            <a:r>
              <a:rPr lang="en-US" i="1" dirty="0"/>
              <a:t>Arroz Blanco </a:t>
            </a:r>
            <a:r>
              <a:rPr lang="en-US" i="0" dirty="0"/>
              <a:t>(2020) and </a:t>
            </a:r>
            <a:r>
              <a:rPr lang="en-US" sz="1200" i="1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Frijoles Negros 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(2020).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Image source: https://www.luciahierro.com/objetos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7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Lucia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Hierro</a:t>
            </a:r>
            <a:endParaRPr lang="en-US" sz="18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Remojo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[pronounced: reh-MOH-ho]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cotton, digital print, cotton sateen, foam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74-1/2 x 61 x 4 inches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Spanish, “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remojo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means to soak or immerse.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Ask: How might these objects be used to soak something? For what purpose?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 source: https://www.luciahierro.com/objetos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Courtesy: Charlie James Gallery, Los Angeles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45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Gallery view of </a:t>
            </a:r>
            <a:r>
              <a:rPr lang="en-US" i="1" dirty="0" err="1"/>
              <a:t>Remojo</a:t>
            </a:r>
            <a:r>
              <a:rPr lang="en-US" dirty="0"/>
              <a:t> (2023).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4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 err="1">
                <a:solidFill>
                  <a:srgbClr val="000000"/>
                </a:solidFill>
                <a:effectLst/>
                <a:latin typeface="Helvetica Neue"/>
              </a:rPr>
              <a:t>Preparando</a:t>
            </a:r>
            <a:r>
              <a:rPr lang="en-US" b="0" i="1" dirty="0">
                <a:solidFill>
                  <a:srgbClr val="000000"/>
                </a:solidFill>
                <a:effectLst/>
                <a:latin typeface="Helvetica Neue"/>
              </a:rPr>
              <a:t> un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Helvetica Neue"/>
              </a:rPr>
              <a:t>Pernil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Felt, foam, digital print on brushed suede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36 x 36 x 2 inches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2021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“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 Neue"/>
              </a:rPr>
              <a:t>Pernil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” refers to a large pork roast that is often made for celebratory occasions in many Latin American cultures. </a:t>
            </a:r>
          </a:p>
          <a:p>
            <a:r>
              <a:rPr lang="en-US" b="0" i="1" dirty="0">
                <a:solidFill>
                  <a:srgbClr val="000000"/>
                </a:solidFill>
                <a:effectLst/>
                <a:latin typeface="Helvetica Neue"/>
              </a:rPr>
              <a:t>Ask: What are 3 ingredients that are used to prepare the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Helvetica Neue"/>
              </a:rPr>
              <a:t>pernil</a:t>
            </a:r>
            <a:r>
              <a:rPr lang="en-US" b="0" i="1" dirty="0">
                <a:solidFill>
                  <a:srgbClr val="000000"/>
                </a:solidFill>
                <a:effectLst/>
                <a:latin typeface="Helvetica Neue"/>
              </a:rPr>
              <a:t>, according to this image?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Answer: garlic, oregano, and citrus juice (often, sour orange in many Caribbean Latinx homes).</a:t>
            </a:r>
          </a:p>
          <a:p>
            <a:endParaRPr lang="en-US" b="0" i="1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Image source: https://www.cjamesgallery.com/artists/lucia-hierro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Courtesy: Charlie James Gallery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3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proxima-nova"/>
              </a:rPr>
              <a:t>Ask: What feelings/emotions does this work invoke?</a:t>
            </a:r>
          </a:p>
          <a:p>
            <a:pPr algn="l"/>
            <a:endParaRPr lang="en-US" b="0" i="0" dirty="0">
              <a:solidFill>
                <a:srgbClr val="454545"/>
              </a:solidFill>
              <a:effectLst/>
              <a:latin typeface="proxima-nova"/>
            </a:endParaRPr>
          </a:p>
          <a:p>
            <a:pPr algn="l"/>
            <a:r>
              <a:rPr lang="en-US" b="0" i="1" dirty="0">
                <a:solidFill>
                  <a:srgbClr val="454545"/>
                </a:solidFill>
                <a:effectLst/>
                <a:latin typeface="proxima-nova"/>
              </a:rPr>
              <a:t>Mama’s Nightstand (Redux)</a:t>
            </a:r>
            <a:r>
              <a:rPr lang="en-US" b="0" i="0" dirty="0">
                <a:solidFill>
                  <a:srgbClr val="454545"/>
                </a:solidFill>
                <a:effectLst/>
                <a:latin typeface="proxima-nova"/>
              </a:rPr>
              <a:t> (2022)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proxima-nova"/>
              </a:rPr>
              <a:t>Felt, Digital Print on Cotton Sateen, Foam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proxima-nova"/>
              </a:rPr>
              <a:t>36 x 36 x 2”</a:t>
            </a:r>
          </a:p>
          <a:p>
            <a:pPr algn="l"/>
            <a:endParaRPr lang="en-US" b="0" i="0" dirty="0">
              <a:solidFill>
                <a:srgbClr val="454545"/>
              </a:solidFill>
              <a:effectLst/>
              <a:latin typeface="proxima-nova"/>
            </a:endParaRPr>
          </a:p>
          <a:p>
            <a:pPr algn="l"/>
            <a:endParaRPr lang="en-US" b="0" i="0" dirty="0">
              <a:solidFill>
                <a:srgbClr val="454545"/>
              </a:solidFill>
              <a:effectLst/>
              <a:latin typeface="proxima-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1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https://artartartthemodernwoman.tumblr.com/post/79344858221/lucia-hierro-is-a-dominican-american-artist-born</a:t>
            </a:r>
          </a:p>
          <a:p>
            <a:endParaRPr lang="en-US" dirty="0"/>
          </a:p>
          <a:p>
            <a:r>
              <a:rPr lang="en-US" dirty="0"/>
              <a:t>After reading the quote by the artist, ask students to consider: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think about the concepts of home and neighborhood, what images come to mind?</a:t>
            </a:r>
            <a:endParaRPr lang="en-US" sz="120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to guide viewing and facilitate discussion: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a show of hands, does anyone recognize this object?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the writing on the object: in what language are the words written?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those of you who understand Spanish, what do the words mean?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red line that runs down the middle? What is it used for?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-9144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big do you think the object is?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Courtesy: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Charlie James Gallery, Los Angeles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53 x 43 x 25 inches  = 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4.4 feet X 3.5 feet X 2 feet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-9144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out the dimensions of the sculpture.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you surprised by its size?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do you think the artist made it so large?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-9144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might she be conveying with this work?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https://www.luciahierro.com/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Image: https://www.vogue.com/article/lucia-hierro-red-bull-house-of-art-detroit-mercado-interview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9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 notes:</a:t>
            </a:r>
          </a:p>
          <a:p>
            <a:r>
              <a:rPr lang="en-US" sz="1200" dirty="0"/>
              <a:t>Dominican immigrant family in NY</a:t>
            </a:r>
          </a:p>
          <a:p>
            <a:r>
              <a:rPr lang="en-US" sz="1200" dirty="0"/>
              <a:t>Artistic, creative family (parents: musicians) --- father played music, mother was a vocalist</a:t>
            </a:r>
          </a:p>
          <a:p>
            <a:r>
              <a:rPr lang="en-US" sz="1200" dirty="0"/>
              <a:t>Grandmother came to NY to work in a garment factory</a:t>
            </a:r>
          </a:p>
          <a:p>
            <a:r>
              <a:rPr lang="en-US" sz="1200" dirty="0" err="1"/>
              <a:t>Hierro</a:t>
            </a:r>
            <a:r>
              <a:rPr lang="en-US" sz="1200" dirty="0"/>
              <a:t> resisted working with fabric because she associated it with her grandmother’s struggle as a garment worker</a:t>
            </a:r>
          </a:p>
          <a:p>
            <a:r>
              <a:rPr lang="en-US" sz="1200" dirty="0"/>
              <a:t>When </a:t>
            </a:r>
            <a:r>
              <a:rPr lang="en-US" sz="1200" dirty="0" err="1"/>
              <a:t>Hierro</a:t>
            </a:r>
            <a:r>
              <a:rPr lang="en-US" sz="1200" dirty="0"/>
              <a:t> learned of her grandmother’s dream to be a fashion designer, she embraced fabric as an artistic medium</a:t>
            </a:r>
          </a:p>
          <a:p>
            <a:endParaRPr lang="en-US" sz="1200" dirty="0"/>
          </a:p>
          <a:p>
            <a:r>
              <a:rPr lang="en-US" dirty="0"/>
              <a:t>Image source: https://www.culturedmag.com/article/2020/08/21/artist-lucia-hierro-interrogates-everyday-aesthetics</a:t>
            </a:r>
          </a:p>
          <a:p>
            <a:r>
              <a:rPr lang="en-US" b="0" i="0" dirty="0">
                <a:solidFill>
                  <a:srgbClr val="808080"/>
                </a:solidFill>
                <a:effectLst/>
                <a:latin typeface="GT-America-Regular"/>
              </a:rPr>
              <a:t>Photo by: Kevin Claiborne.</a:t>
            </a:r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0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https://www.dallasnews.com/arts-entertainment/visual-arts/2019/09/23/pop-art-and-identity-politics-spark-lucia-hierro-s-dallas-show-of-uncommon-depth</a:t>
            </a:r>
          </a:p>
          <a:p>
            <a:endParaRPr lang="en-US" dirty="0"/>
          </a:p>
          <a:p>
            <a:r>
              <a:rPr lang="en-US" dirty="0"/>
              <a:t>Working definitions:</a:t>
            </a:r>
          </a:p>
          <a:p>
            <a:r>
              <a:rPr lang="en-US" sz="1200" b="1" dirty="0">
                <a:latin typeface="proxima-nova"/>
              </a:rPr>
              <a:t>conceptual artist</a:t>
            </a:r>
            <a:r>
              <a:rPr lang="en-US" sz="1200" dirty="0">
                <a:latin typeface="proxima-nova"/>
              </a:rPr>
              <a:t>: 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an art form in which the artist’s primary intent is to convey a concept/idea/message</a:t>
            </a:r>
            <a:endParaRPr lang="en-US" sz="1200" dirty="0">
              <a:latin typeface="proxima-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proxima-nova"/>
              </a:rPr>
              <a:t>soft assemblage</a:t>
            </a:r>
            <a:r>
              <a:rPr lang="en-US" sz="1200" dirty="0">
                <a:latin typeface="proxima-nova"/>
              </a:rPr>
              <a:t>: 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an artistic composition made from soft materials and textiles</a:t>
            </a:r>
            <a:endParaRPr lang="en-US" dirty="0"/>
          </a:p>
          <a:p>
            <a:r>
              <a:rPr lang="en-US" sz="1200" b="1" i="0" dirty="0">
                <a:effectLst/>
                <a:latin typeface="proxima-nova"/>
              </a:rPr>
              <a:t>sculpture</a:t>
            </a:r>
            <a:r>
              <a:rPr lang="en-US" sz="1200" b="0" i="0">
                <a:effectLst/>
                <a:latin typeface="proxima-nova"/>
              </a:rPr>
              <a:t>: </a:t>
            </a:r>
            <a:r>
              <a:rPr lang="en-US"/>
              <a:t>an </a:t>
            </a:r>
            <a:r>
              <a:rPr lang="en-US" dirty="0"/>
              <a:t>artistic form in which hard, soft, and plastic materials are worked into three-dimensional objects</a:t>
            </a:r>
            <a:endParaRPr lang="en-US" sz="1200" b="0" i="0" dirty="0">
              <a:effectLst/>
              <a:latin typeface="proxima-nova"/>
            </a:endParaRPr>
          </a:p>
          <a:p>
            <a:r>
              <a:rPr lang="en-US" sz="1200" b="1" i="0" dirty="0">
                <a:effectLst/>
                <a:latin typeface="proxima-nova"/>
              </a:rPr>
              <a:t>digital media</a:t>
            </a:r>
            <a:r>
              <a:rPr lang="en-US" sz="1200" b="0" i="0" dirty="0">
                <a:effectLst/>
                <a:latin typeface="proxima-nova"/>
              </a:rPr>
              <a:t>: content that is digitized and is transmitted through computer technology</a:t>
            </a:r>
          </a:p>
          <a:p>
            <a:r>
              <a:rPr lang="en-US" sz="1200" b="1" i="0" dirty="0">
                <a:effectLst/>
                <a:latin typeface="proxima-nova"/>
              </a:rPr>
              <a:t>installation</a:t>
            </a:r>
            <a:r>
              <a:rPr lang="en-US" sz="1200" b="0" i="0" dirty="0">
                <a:effectLst/>
                <a:latin typeface="proxima-nova"/>
              </a:rPr>
              <a:t>: a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work of art that usually consists of multiple components that is usually exhibited in a large space in an arrangement specified by the artist</a:t>
            </a:r>
            <a:endParaRPr lang="en-US" sz="1200" dirty="0"/>
          </a:p>
          <a:p>
            <a:endParaRPr lang="en-US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out the work,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Rack: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Platanitos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(2019), a depiction of a common sight in a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bodega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(neighborhood Hispanic grocery store) of a popular snack food (fried plantain chips).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Ask: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were to create a similar artwork, what product would you include that reflects your experience?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source: https://www.vogue.com/article/lucia-hierro-red-bull-house-of-art-detroit-mercado-interview</a:t>
            </a:r>
          </a:p>
          <a:p>
            <a:endParaRPr lang="en-US" dirty="0"/>
          </a:p>
          <a:p>
            <a:r>
              <a:rPr lang="en-US" dirty="0"/>
              <a:t>Left: </a:t>
            </a:r>
            <a:r>
              <a:rPr lang="en-US" b="0" i="0" dirty="0">
                <a:solidFill>
                  <a:srgbClr val="000000"/>
                </a:solidFill>
                <a:effectLst/>
                <a:latin typeface="VogueAvantGarde"/>
              </a:rPr>
              <a:t>Installation view at Red Bull House of Art, Detroit.  </a:t>
            </a:r>
            <a:r>
              <a:rPr lang="en-US" b="0" i="0" dirty="0">
                <a:solidFill>
                  <a:srgbClr val="1F1F1F"/>
                </a:solidFill>
                <a:effectLst/>
                <a:latin typeface="VogueAvantGarde"/>
              </a:rPr>
              <a:t>Photo by: Claire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VogueAvantGarde"/>
              </a:rPr>
              <a:t>Gatto</a:t>
            </a:r>
            <a:endParaRPr lang="en-US" dirty="0"/>
          </a:p>
          <a:p>
            <a:r>
              <a:rPr lang="en-US" dirty="0"/>
              <a:t>Right: </a:t>
            </a:r>
            <a:r>
              <a:rPr lang="en-US" b="0" i="0" dirty="0">
                <a:solidFill>
                  <a:srgbClr val="000000"/>
                </a:solidFill>
                <a:effectLst/>
                <a:latin typeface="VogueAvantGarde"/>
              </a:rPr>
              <a:t>The artist with her </a:t>
            </a:r>
            <a:r>
              <a:rPr lang="en-US" b="0" i="1" dirty="0">
                <a:solidFill>
                  <a:srgbClr val="000000"/>
                </a:solidFill>
                <a:effectLst/>
                <a:latin typeface="VogueAvantGarde"/>
              </a:rPr>
              <a:t>Rack: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VogueAvantGarde"/>
              </a:rPr>
              <a:t>Platanitos</a:t>
            </a:r>
            <a:r>
              <a:rPr lang="en-US" b="0" i="0" dirty="0">
                <a:solidFill>
                  <a:srgbClr val="000000"/>
                </a:solidFill>
                <a:effectLst/>
                <a:latin typeface="VogueAvantGarde"/>
              </a:rPr>
              <a:t> (2018).  </a:t>
            </a:r>
            <a:r>
              <a:rPr lang="en-US" b="0" i="0" dirty="0">
                <a:solidFill>
                  <a:srgbClr val="1F1F1F"/>
                </a:solidFill>
                <a:effectLst/>
                <a:latin typeface="VogueAvantGarde"/>
              </a:rPr>
              <a:t>Photo by: Joe Gall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Torrejitas</a:t>
            </a:r>
            <a:r>
              <a:rPr lang="en-US" dirty="0"/>
              <a:t> de yuca is a Dominican dish of yuca fritters. They feature shredded yuca tuber, forming a dough which is then fried. </a:t>
            </a:r>
          </a:p>
          <a:p>
            <a:endParaRPr lang="en-US" dirty="0"/>
          </a:p>
          <a:p>
            <a:r>
              <a:rPr lang="en-US" dirty="0"/>
              <a:t>Image source: https://www.flaunt.com/blog/lucia-hierro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FS Didot"/>
              </a:rPr>
              <a:t>Photo by: Freddie L. Rankin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3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Arroz </a:t>
            </a:r>
            <a:r>
              <a:rPr lang="en-US" dirty="0" err="1"/>
              <a:t>blanco</a:t>
            </a:r>
            <a:r>
              <a:rPr lang="en-US" dirty="0"/>
              <a:t> = white rice</a:t>
            </a:r>
          </a:p>
          <a:p>
            <a:r>
              <a:rPr lang="en-US" dirty="0"/>
              <a:t>Frijoles negros = black beans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>
                <a:solidFill>
                  <a:srgbClr val="454545"/>
                </a:solidFill>
                <a:effectLst/>
                <a:latin typeface="proxima-nova"/>
              </a:rPr>
              <a:t>Arroz Blanco &amp; Frijoles Negros </a:t>
            </a:r>
            <a:r>
              <a:rPr lang="en-US" b="0" i="0" dirty="0">
                <a:solidFill>
                  <a:srgbClr val="454545"/>
                </a:solidFill>
                <a:effectLst/>
                <a:latin typeface="proxima-nova"/>
              </a:rPr>
              <a:t>(2020)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proxima-nova"/>
              </a:rPr>
              <a:t>Digital Print On Brushed Suede,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proxima-nova"/>
              </a:rPr>
              <a:t>Packing Peanuts 68 x 33 x 5 Inches</a:t>
            </a:r>
          </a:p>
          <a:p>
            <a:endParaRPr lang="en-US" dirty="0"/>
          </a:p>
          <a:p>
            <a:r>
              <a:rPr lang="en-US" dirty="0"/>
              <a:t>Image source: https://www.luciahierro.com/objetos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CA56-BC6F-449A-B1E6-0D49C7EEE4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E103-01D8-C776-0591-35619D24A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B6D70-B4F7-0354-870F-AE1A18861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91136-9E3F-BDAB-176D-554A492A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020C0-53A2-DD83-6798-74574CAD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6C660-E120-51A2-FA4E-008CC9AB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C97-0077-EDE7-1EF7-66F5940C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B76D0-F87F-AA3C-6071-749FCCA4B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7F811-62F5-38EF-FA5A-81E57CD5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1FB89-9F45-F293-670A-2F312EF2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E9D1A-166C-942B-BCEC-2B523910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1905D-79F9-109B-BBB1-E2F91C95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D9B1C-8215-497D-976C-E2C0CEE6B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75A0-410A-3E9A-742C-AA7A8DE1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F498-1A9F-0E52-5A2B-76E1E712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34D4-CE52-B006-A430-4B960DC5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6F47-2FC7-C986-75AD-ADF0833A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5FF0-E077-83AD-12D1-98E3A3CC3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A7E0-4A4C-F628-8C40-1E468D40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67F84-A994-F8ED-B108-968BBC5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7B76-BEC8-E9E8-EA19-7C7BCC93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91C6-2F13-2BB2-02B2-E3D941A7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A041D-E244-6788-A69C-553DB0A4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DE25-1230-7A4D-B479-CF3AD0E7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6839D-F22F-5CCB-4B78-4CF86EF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E229-51B2-5CCF-7FAC-BA9939DC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B111-6B26-E26C-4657-31F9B738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6208-5523-D38C-236D-2F6E43187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F2E89-D00F-DBA7-4C20-AAD2F1A59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CCD6-FA5C-6AC7-D5DB-A6ED87FE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732F7-54C7-0E8A-6016-D5BB7BF6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1CD06-8223-B743-2705-027B2067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63EE-72B5-A1DA-43C1-C1865EB4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394D7-989A-8BAD-A617-8BF6C8A46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B0C4E-D011-0057-54DB-40165839B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EB989-FFF1-446E-A555-9224003B1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D71CD-ABFF-913B-D849-66679D3DB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1D899-F2E8-D70D-CA20-BD60E857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F32AA-DA24-0992-E053-A7D3649C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1F456-5560-EF86-C6BB-1239F499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A4EE-9952-6C3A-A285-466700FE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5469B-FFD9-4926-D252-FD9C886A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9136E-969C-0E15-9D9E-81766CDA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A9F27-ECE7-7D42-C686-23015004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3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DB2DC-A4C6-5963-FF94-CEF41587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41E14-396D-FD85-38DC-07FA3206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9D37D-F49F-EBB4-17DC-3D649FB4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E4E2-5283-381E-C7E6-994E7ADC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BBEB7-D636-4619-CCA9-1BE5A1777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52867-FAB3-8E07-20D0-347A90A96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ACAFE-6568-B12E-89E8-89871BF1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A7CE5-EAA7-17F0-668C-40B58733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9E19B-D09E-D4B9-BF41-F80FDE8A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FD84-2BF3-C450-3AAB-FA9E5BA7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E867E9-242E-6A83-49E3-F03FB4311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439A2-42FE-5598-9D3A-E045184E0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4CAE3-0576-3301-1A7A-A863EC37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CB0F-7CB7-1773-466A-06A63FA2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996DA-80C2-D0DA-273A-E57388FE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7C95D-72E9-77C3-1F8B-E6E834A6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9607B-6275-3E07-D540-D2B8D48B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6691-96C5-BF79-7222-93B7DBCC8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AF0ECE-D939-43CA-B94C-C0D113F075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0BC1D-F823-AFEC-C328-EFABEE4F7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3A52-6AF5-62B2-87EF-354547E54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3D5DF3-5033-4077-A3A4-9EF5103C0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3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8772E-EE16-F231-4F0E-EDD627FCE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en-US" sz="5400" dirty="0"/>
              <a:t>Lucia Hierro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ECF32-5049-6C0F-5B53-68C69FB0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00" y="4636008"/>
            <a:ext cx="4254500" cy="1572768"/>
          </a:xfrm>
        </p:spPr>
        <p:txBody>
          <a:bodyPr>
            <a:noAutofit/>
          </a:bodyPr>
          <a:lstStyle/>
          <a:p>
            <a:r>
              <a:rPr lang="en-US" sz="3800" i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Factor:                                   Latinx Artists and the Reconquest of the Everyday</a:t>
            </a:r>
            <a:endParaRPr lang="en-US" sz="3800" i="1" dirty="0"/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ucia Hierro — DALLAS CONTEMPORARY">
            <a:extLst>
              <a:ext uri="{FF2B5EF4-FFF2-40B4-BE49-F238E27FC236}">
                <a16:creationId xmlns:a16="http://schemas.microsoft.com/office/drawing/2014/main" id="{E92F6F54-24A7-6757-314B-4ABE1EF3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ABD838D-2554-2AB6-420F-4FB3313A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9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F63BE-17C9-03F2-2EDC-EFB53862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i="1" dirty="0" err="1">
                <a:solidFill>
                  <a:srgbClr val="FFFFFF"/>
                </a:solidFill>
              </a:rPr>
              <a:t>Remojo</a:t>
            </a:r>
            <a:r>
              <a:rPr lang="en-US" sz="5400" i="1" dirty="0">
                <a:solidFill>
                  <a:srgbClr val="FFFFFF"/>
                </a:solidFill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(2023)</a:t>
            </a:r>
            <a:endParaRPr lang="en-US" sz="5400" i="1" dirty="0">
              <a:solidFill>
                <a:srgbClr val="FFFFFF"/>
              </a:solidFill>
            </a:endParaRPr>
          </a:p>
        </p:txBody>
      </p:sp>
      <p:sp>
        <p:nvSpPr>
          <p:cNvPr id="308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A bowl of dish soap and gloves&#10;&#10;Description automatically generated">
            <a:extLst>
              <a:ext uri="{FF2B5EF4-FFF2-40B4-BE49-F238E27FC236}">
                <a16:creationId xmlns:a16="http://schemas.microsoft.com/office/drawing/2014/main" id="{74A4CCD8-B2A6-6FFB-4AC0-BC661589F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4" b="2329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3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ucia Hierro | @charliejamesgallery • Lucia Hierro ¿Usted Qué Come Que  Adivina? 961 CHUNG KING ROAD JUNE 3 - JULY 15, 2023 Pictured: Lucia Hierro…  | Instagram">
            <a:extLst>
              <a:ext uri="{FF2B5EF4-FFF2-40B4-BE49-F238E27FC236}">
                <a16:creationId xmlns:a16="http://schemas.microsoft.com/office/drawing/2014/main" id="{8A2A3727-B5C2-1BA2-1DA4-3F1C67DA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05072"/>
            <a:ext cx="8051799" cy="64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8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ucia Hierro — Charlie James Gallery">
            <a:extLst>
              <a:ext uri="{FF2B5EF4-FFF2-40B4-BE49-F238E27FC236}">
                <a16:creationId xmlns:a16="http://schemas.microsoft.com/office/drawing/2014/main" id="{65023296-4187-4C5A-1EB3-DA16D5434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t="13889" r="15556" b="13704"/>
          <a:stretch/>
        </p:blipFill>
        <p:spPr bwMode="auto">
          <a:xfrm>
            <a:off x="5589039" y="0"/>
            <a:ext cx="6602961" cy="67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74EA6BF4-06F8-8135-34D0-145727F4667B}"/>
              </a:ext>
            </a:extLst>
          </p:cNvPr>
          <p:cNvSpPr txBox="1">
            <a:spLocks/>
          </p:cNvSpPr>
          <p:nvPr/>
        </p:nvSpPr>
        <p:spPr>
          <a:xfrm>
            <a:off x="635000" y="721518"/>
            <a:ext cx="39878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i="1" dirty="0" err="1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Preparando</a:t>
            </a:r>
            <a:r>
              <a:rPr lang="en-US" sz="3600" i="1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un </a:t>
            </a:r>
            <a:r>
              <a:rPr lang="en-US" sz="3600" i="1" dirty="0" err="1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Pernil</a:t>
            </a:r>
            <a:endParaRPr lang="en-US" sz="3600" i="1" dirty="0">
              <a:solidFill>
                <a:srgbClr val="000000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(2021)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by Lucia Hierro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felt, foam, digital print on brushed suede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36 x 36 x 2 inches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48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8EF8512-F52F-6652-FB01-A72352FD9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7592" r="6852" b="6482"/>
          <a:stretch/>
        </p:blipFill>
        <p:spPr bwMode="auto">
          <a:xfrm>
            <a:off x="5295900" y="0"/>
            <a:ext cx="689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6A871ED4-2887-AD26-4926-A25C7DEEF34E}"/>
              </a:ext>
            </a:extLst>
          </p:cNvPr>
          <p:cNvSpPr txBox="1">
            <a:spLocks/>
          </p:cNvSpPr>
          <p:nvPr/>
        </p:nvSpPr>
        <p:spPr>
          <a:xfrm>
            <a:off x="635000" y="721518"/>
            <a:ext cx="39878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i="1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Mama’s Nightstand (Redux)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(2022)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by Lucia Hierro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felt, digital print on cotton sateen, foam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36 x 36 x 2 inches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63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52CCD-F455-0C6D-8A2C-89F04064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66" y="383431"/>
            <a:ext cx="5291684" cy="456713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" b="0" i="0" dirty="0">
                <a:effectLst/>
              </a:rPr>
              <a:t>“If I’m going to talk about home, or a concept of home in a neighborhood kind of setting, what’s more personal than a material that one wears, or sleeps in, or sits on? There’s an intimacy with that.”</a:t>
            </a:r>
            <a:br>
              <a:rPr lang="en-US" sz="3500" b="0" i="0" dirty="0">
                <a:effectLst/>
              </a:rPr>
            </a:br>
            <a:r>
              <a:rPr lang="en-US" sz="3500" b="0" i="0" dirty="0">
                <a:effectLst/>
              </a:rPr>
              <a:t>		      Lucia Hierro</a:t>
            </a:r>
            <a:endParaRPr lang="en-US" sz="3500" dirty="0"/>
          </a:p>
        </p:txBody>
      </p:sp>
      <p:pic>
        <p:nvPicPr>
          <p:cNvPr id="13314" name="Picture 2" descr="Lucia Hierro is a Dominican American artist born and raised in New York City, Washington Heights/Inwood. She received a BFA from SUNY Purchase (2010) and most recently an MFA from Yale School of Art (2013). She has exhibited in group shows at the...">
            <a:extLst>
              <a:ext uri="{FF2B5EF4-FFF2-40B4-BE49-F238E27FC236}">
                <a16:creationId xmlns:a16="http://schemas.microsoft.com/office/drawing/2014/main" id="{8B457294-D13A-0B25-AC44-AC47C0BE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5" b="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527B3-02A0-F903-5F67-804986B24405}"/>
              </a:ext>
            </a:extLst>
          </p:cNvPr>
          <p:cNvSpPr txBox="1"/>
          <p:nvPr/>
        </p:nvSpPr>
        <p:spPr>
          <a:xfrm>
            <a:off x="468765" y="5321300"/>
            <a:ext cx="5757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think about the concepts of home and neighborhood, what images come to mind?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6633BF-092D-5F44-CA32-142B07C82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7" b="9445"/>
          <a:stretch/>
        </p:blipFill>
        <p:spPr>
          <a:xfrm>
            <a:off x="2453898" y="0"/>
            <a:ext cx="7284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7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89A1B5-6BFD-F90D-58DB-48EB1FE6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66218"/>
            <a:ext cx="3797300" cy="1325563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10oz. Cafe Bustelo</a:t>
            </a:r>
            <a:r>
              <a:rPr lang="en-US" sz="3600" i="1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2022)</a:t>
            </a:r>
            <a:br>
              <a:rPr lang="en-US" sz="36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by Lucia Hierro</a:t>
            </a:r>
            <a:br>
              <a:rPr lang="en-US" sz="36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foam, digital print on cotton sateen, rubber band</a:t>
            </a:r>
            <a:br>
              <a:rPr lang="en-US" sz="36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53 x 43 x 25 inches</a:t>
            </a:r>
            <a:endParaRPr lang="en-US" sz="3600" dirty="0">
              <a:latin typeface="+mn-lt"/>
            </a:endParaRPr>
          </a:p>
        </p:txBody>
      </p:sp>
      <p:pic>
        <p:nvPicPr>
          <p:cNvPr id="9218" name="Picture 2" descr=" January 20 - April 28, 2024  Corotos y Ajuares roughly translates to “odds and ends.” Corotos is a Spanish colloquialism for household objects – akin to how one might refer to everyday items in English as “stuff” or “things.” Lucia Hierro uses the v">
            <a:extLst>
              <a:ext uri="{FF2B5EF4-FFF2-40B4-BE49-F238E27FC236}">
                <a16:creationId xmlns:a16="http://schemas.microsoft.com/office/drawing/2014/main" id="{97CE96FB-A5E8-A8F0-C62E-838BFF0B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0955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7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A345-CAB0-6842-426E-156BB5A5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-103982"/>
            <a:ext cx="10515600" cy="1325563"/>
          </a:xfrm>
        </p:spPr>
        <p:txBody>
          <a:bodyPr/>
          <a:lstStyle/>
          <a:p>
            <a:r>
              <a:rPr lang="en-US" dirty="0"/>
              <a:t>Lucia Hierro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3EDBE-6652-06D3-DDE1-B665A400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003300"/>
            <a:ext cx="7213600" cy="5295900"/>
          </a:xfrm>
        </p:spPr>
        <p:txBody>
          <a:bodyPr>
            <a:noAutofit/>
          </a:bodyPr>
          <a:lstStyle/>
          <a:p>
            <a:r>
              <a:rPr lang="en-US" sz="3700" dirty="0">
                <a:latin typeface="proxima-nova"/>
              </a:rPr>
              <a:t>b. 1987</a:t>
            </a:r>
          </a:p>
          <a:p>
            <a:r>
              <a:rPr lang="en-US" sz="3700" dirty="0">
                <a:latin typeface="proxima-nova"/>
              </a:rPr>
              <a:t>Dominican American conceptual artist</a:t>
            </a:r>
          </a:p>
          <a:p>
            <a:r>
              <a:rPr lang="en-US" sz="3700" dirty="0">
                <a:latin typeface="proxima-nova"/>
              </a:rPr>
              <a:t>Born and raised in New York City</a:t>
            </a:r>
          </a:p>
          <a:p>
            <a:r>
              <a:rPr lang="en-US" sz="3700" dirty="0">
                <a:latin typeface="proxima-nova"/>
              </a:rPr>
              <a:t>Education:</a:t>
            </a:r>
          </a:p>
          <a:p>
            <a:pPr lvl="1"/>
            <a:r>
              <a:rPr lang="en-US" sz="3700" b="0" i="0" dirty="0">
                <a:solidFill>
                  <a:srgbClr val="454545"/>
                </a:solidFill>
                <a:effectLst/>
                <a:latin typeface="proxima-nova"/>
              </a:rPr>
              <a:t>FA from SUNY Purchase (2010) </a:t>
            </a:r>
          </a:p>
          <a:p>
            <a:pPr lvl="1"/>
            <a:r>
              <a:rPr lang="en-US" sz="3700" b="0" i="0" dirty="0">
                <a:solidFill>
                  <a:srgbClr val="454545"/>
                </a:solidFill>
                <a:effectLst/>
                <a:latin typeface="proxima-nova"/>
              </a:rPr>
              <a:t>MFA from Yale School of Art (2013)</a:t>
            </a:r>
            <a:endParaRPr lang="en-US" sz="3700" dirty="0">
              <a:latin typeface="proxima-nova"/>
            </a:endParaRPr>
          </a:p>
          <a:p>
            <a:r>
              <a:rPr lang="en-US" sz="3700" dirty="0">
                <a:latin typeface="proxima-nova"/>
              </a:rPr>
              <a:t>Examines everyday objects and popular culture</a:t>
            </a:r>
          </a:p>
        </p:txBody>
      </p:sp>
      <p:pic>
        <p:nvPicPr>
          <p:cNvPr id="2050" name="Picture 2" descr="Lucia Hierro's “Mercado” Arrives in Detroit With Pop Art ...">
            <a:extLst>
              <a:ext uri="{FF2B5EF4-FFF2-40B4-BE49-F238E27FC236}">
                <a16:creationId xmlns:a16="http://schemas.microsoft.com/office/drawing/2014/main" id="{05FD8AC9-4841-5AA0-939E-0D322B7F6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r="31425"/>
          <a:stretch/>
        </p:blipFill>
        <p:spPr bwMode="auto">
          <a:xfrm>
            <a:off x="8166100" y="0"/>
            <a:ext cx="402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8B094-D20A-AB6B-FF45-ED6F0A0A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Family Background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C11AC-1A27-A25E-4185-320C16E3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28" y="2699930"/>
            <a:ext cx="5034306" cy="3832701"/>
          </a:xfrm>
        </p:spPr>
        <p:txBody>
          <a:bodyPr>
            <a:noAutofit/>
          </a:bodyPr>
          <a:lstStyle/>
          <a:p>
            <a:r>
              <a:rPr lang="en-US" sz="2400" dirty="0"/>
              <a:t>Dominican immigrant family in NY</a:t>
            </a:r>
          </a:p>
          <a:p>
            <a:r>
              <a:rPr lang="en-US" sz="2400" dirty="0"/>
              <a:t>Artistic, creative family     </a:t>
            </a:r>
          </a:p>
          <a:p>
            <a:r>
              <a:rPr lang="en-US" sz="2400" dirty="0"/>
              <a:t>Grandmother came to NY to work in a garment factory</a:t>
            </a:r>
          </a:p>
          <a:p>
            <a:r>
              <a:rPr lang="en-US" sz="2400" dirty="0"/>
              <a:t>Initially, </a:t>
            </a:r>
            <a:r>
              <a:rPr lang="en-US" sz="2400" dirty="0" err="1"/>
              <a:t>Hierro</a:t>
            </a:r>
            <a:r>
              <a:rPr lang="en-US" sz="2400" dirty="0"/>
              <a:t> resisted working with fabric</a:t>
            </a:r>
          </a:p>
          <a:p>
            <a:r>
              <a:rPr lang="en-US" sz="2400" dirty="0"/>
              <a:t>When </a:t>
            </a:r>
            <a:r>
              <a:rPr lang="en-US" sz="2400" dirty="0" err="1"/>
              <a:t>Hierro</a:t>
            </a:r>
            <a:r>
              <a:rPr lang="en-US" sz="2400" dirty="0"/>
              <a:t> learned of her grandmother’s dream to be a fashion designer, she embraced fabric as an artistic medium</a:t>
            </a:r>
          </a:p>
        </p:txBody>
      </p:sp>
      <p:pic>
        <p:nvPicPr>
          <p:cNvPr id="4" name="Picture 2" descr="Lucia Hierro">
            <a:extLst>
              <a:ext uri="{FF2B5EF4-FFF2-40B4-BE49-F238E27FC236}">
                <a16:creationId xmlns:a16="http://schemas.microsoft.com/office/drawing/2014/main" id="{AF2566C9-73F1-239B-55EE-AED730C06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21159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3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0" name="Rectangle 1434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3615B-FBDB-9717-40B8-FB69F9E9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Autofit/>
          </a:bodyPr>
          <a:lstStyle/>
          <a:p>
            <a:r>
              <a:rPr lang="en-US" sz="5400" dirty="0"/>
              <a:t>Approach and Media</a:t>
            </a:r>
          </a:p>
        </p:txBody>
      </p:sp>
      <p:pic>
        <p:nvPicPr>
          <p:cNvPr id="14340" name="Picture 4" descr="Lucia Hierro's Rack: Platanitos is a 2019 digital print on brushed nylon, foam and...">
            <a:extLst>
              <a:ext uri="{FF2B5EF4-FFF2-40B4-BE49-F238E27FC236}">
                <a16:creationId xmlns:a16="http://schemas.microsoft.com/office/drawing/2014/main" id="{8EA4106D-63B2-4BDC-FBCA-691A15AC1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/>
          <a:stretch/>
        </p:blipFill>
        <p:spPr bwMode="auto">
          <a:xfrm>
            <a:off x="3546380" y="823"/>
            <a:ext cx="2559241" cy="68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5B92-5558-E9D4-4CFF-9249B5ED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Autofit/>
          </a:bodyPr>
          <a:lstStyle/>
          <a:p>
            <a:r>
              <a:rPr lang="en-US" sz="4500" dirty="0">
                <a:latin typeface="proxima-nova"/>
              </a:rPr>
              <a:t> conceptual artist</a:t>
            </a:r>
          </a:p>
          <a:p>
            <a:r>
              <a:rPr lang="en-US" sz="4500" dirty="0">
                <a:latin typeface="proxima-nova"/>
              </a:rPr>
              <a:t> soft assemblage</a:t>
            </a:r>
          </a:p>
          <a:p>
            <a:r>
              <a:rPr lang="en-US" sz="4500" dirty="0">
                <a:latin typeface="proxima-nova"/>
              </a:rPr>
              <a:t> s</a:t>
            </a:r>
            <a:r>
              <a:rPr lang="en-US" sz="4500" b="0" i="0" dirty="0">
                <a:effectLst/>
                <a:latin typeface="proxima-nova"/>
              </a:rPr>
              <a:t>culpture</a:t>
            </a:r>
          </a:p>
          <a:p>
            <a:r>
              <a:rPr lang="en-US" sz="4500" b="0" i="0" dirty="0">
                <a:effectLst/>
                <a:latin typeface="proxima-nova"/>
              </a:rPr>
              <a:t> digital media</a:t>
            </a:r>
          </a:p>
          <a:p>
            <a:r>
              <a:rPr lang="en-US" sz="4500" b="0" i="0" dirty="0">
                <a:effectLst/>
                <a:latin typeface="proxima-nova"/>
              </a:rPr>
              <a:t> installation</a:t>
            </a:r>
            <a:endParaRPr lang="en-US" sz="4500" dirty="0"/>
          </a:p>
          <a:p>
            <a:endParaRPr lang="en-US" sz="45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49CCFE-3296-8732-A2E1-B1A4AE256C8B}"/>
              </a:ext>
            </a:extLst>
          </p:cNvPr>
          <p:cNvSpPr txBox="1">
            <a:spLocks/>
          </p:cNvSpPr>
          <p:nvPr/>
        </p:nvSpPr>
        <p:spPr>
          <a:xfrm>
            <a:off x="472980" y="353218"/>
            <a:ext cx="30734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i="1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Rack: </a:t>
            </a:r>
            <a:r>
              <a:rPr lang="en-US" sz="3200" i="1" dirty="0" err="1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Platanitos</a:t>
            </a:r>
            <a:endParaRPr lang="en-US" sz="3200" i="1" dirty="0">
              <a:solidFill>
                <a:srgbClr val="000000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(2019)</a:t>
            </a:r>
            <a:br>
              <a:rPr lang="en-US" sz="32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by Lucia Hierro</a:t>
            </a:r>
            <a:br>
              <a:rPr lang="en-US" sz="32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2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Digital print on brushed nylon, foam, and powder-coated</a:t>
            </a:r>
            <a:br>
              <a:rPr lang="en-US" sz="3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aluminum </a:t>
            </a:r>
          </a:p>
          <a:p>
            <a:pPr>
              <a:spcBef>
                <a:spcPts val="0"/>
              </a:spcBef>
            </a:pPr>
            <a:b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x 12 x 7 inches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28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may contain Art Art Gallery and Flooring">
            <a:extLst>
              <a:ext uri="{FF2B5EF4-FFF2-40B4-BE49-F238E27FC236}">
                <a16:creationId xmlns:a16="http://schemas.microsoft.com/office/drawing/2014/main" id="{88BF38C9-28D4-51E2-F94B-35988C955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 t="12407" r="13075"/>
          <a:stretch/>
        </p:blipFill>
        <p:spPr bwMode="auto">
          <a:xfrm>
            <a:off x="0" y="482600"/>
            <a:ext cx="5100003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is image may contain Human Person Clothing Footwear Apparel and Shoe">
            <a:extLst>
              <a:ext uri="{FF2B5EF4-FFF2-40B4-BE49-F238E27FC236}">
                <a16:creationId xmlns:a16="http://schemas.microsoft.com/office/drawing/2014/main" id="{28A44F18-7312-3D38-7704-A3E453291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r="9633"/>
          <a:stretch/>
        </p:blipFill>
        <p:spPr bwMode="auto">
          <a:xfrm>
            <a:off x="4865687" y="0"/>
            <a:ext cx="7326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ucia Hierro. “Torrejitas de Yuca” (2019). Digital Print on Brush Suede, Cotton, Fleece, Foam. Dimensions 22 x 22 x 2 in. Courtesy the artist. Photo: Freddie L. Rankin II">
            <a:extLst>
              <a:ext uri="{FF2B5EF4-FFF2-40B4-BE49-F238E27FC236}">
                <a16:creationId xmlns:a16="http://schemas.microsoft.com/office/drawing/2014/main" id="{15BAB03E-07A1-0FD6-9D73-2EF44BFF0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4629" r="5000" b="5741"/>
          <a:stretch/>
        </p:blipFill>
        <p:spPr bwMode="auto">
          <a:xfrm>
            <a:off x="5180944" y="0"/>
            <a:ext cx="6833256" cy="68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DF838495-FAD7-54DB-5362-D026D8F8EC9E}"/>
              </a:ext>
            </a:extLst>
          </p:cNvPr>
          <p:cNvSpPr txBox="1">
            <a:spLocks/>
          </p:cNvSpPr>
          <p:nvPr/>
        </p:nvSpPr>
        <p:spPr>
          <a:xfrm>
            <a:off x="635000" y="721518"/>
            <a:ext cx="39878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i="1" dirty="0" err="1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Torrejitas</a:t>
            </a:r>
            <a:r>
              <a:rPr lang="en-US" sz="3600" i="1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de Yuca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(2019)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by Lucia Hierro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i="0" dirty="0">
                <a:solidFill>
                  <a:srgbClr val="333333"/>
                </a:solidFill>
                <a:effectLst/>
                <a:latin typeface="+mn-lt"/>
              </a:rPr>
              <a:t>Digital Print on Brush Suede, Cotton, Fleece, Foam</a:t>
            </a:r>
          </a:p>
          <a:p>
            <a:pPr>
              <a:spcBef>
                <a:spcPts val="0"/>
              </a:spcBef>
            </a:pPr>
            <a:b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x 22 x 2 inches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88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EFC21BD-D4D5-7399-A8FB-B8BF8ED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660400"/>
            <a:ext cx="8134350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0DC4DE82-55C0-134B-A32C-020B205A0CB2}"/>
              </a:ext>
            </a:extLst>
          </p:cNvPr>
          <p:cNvSpPr txBox="1">
            <a:spLocks/>
          </p:cNvSpPr>
          <p:nvPr/>
        </p:nvSpPr>
        <p:spPr>
          <a:xfrm>
            <a:off x="139700" y="442118"/>
            <a:ext cx="39878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i="1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Arroz Blanco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(2020)</a:t>
            </a:r>
            <a:endParaRPr lang="en-US" sz="3600" i="1" dirty="0">
              <a:solidFill>
                <a:srgbClr val="000000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and</a:t>
            </a:r>
            <a:r>
              <a:rPr lang="en-US" sz="3600" i="1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i="1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Frijoles Negro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(2020)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by Lucia Hierro</a:t>
            </a: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600" b="0" i="0" dirty="0">
                <a:solidFill>
                  <a:srgbClr val="333333"/>
                </a:solidFill>
                <a:effectLst/>
                <a:latin typeface="+mn-lt"/>
              </a:rPr>
              <a:t>Digital Print on Brush Suede, Packing Peanuts</a:t>
            </a:r>
          </a:p>
          <a:p>
            <a:pPr>
              <a:spcBef>
                <a:spcPts val="0"/>
              </a:spcBef>
            </a:pPr>
            <a:b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x 33 x 5 inches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697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1247</Words>
  <Application>Microsoft Office PowerPoint</Application>
  <PresentationFormat>Widescreen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GFS Didot</vt:lpstr>
      <vt:lpstr>GT-America-Regular</vt:lpstr>
      <vt:lpstr>Helvetica Neue</vt:lpstr>
      <vt:lpstr>Open Sans</vt:lpstr>
      <vt:lpstr>proxima-nova</vt:lpstr>
      <vt:lpstr>Symbol</vt:lpstr>
      <vt:lpstr>VogueAvantGarde</vt:lpstr>
      <vt:lpstr>Office Theme</vt:lpstr>
      <vt:lpstr>Lucia Hierro</vt:lpstr>
      <vt:lpstr>PowerPoint Presentation</vt:lpstr>
      <vt:lpstr>10oz. Cafe Bustelo (2022) by Lucia Hierro   foam, digital print on cotton sateen, rubber band  53 x 43 x 25 inches</vt:lpstr>
      <vt:lpstr>Lucia Hierro</vt:lpstr>
      <vt:lpstr>Family Background</vt:lpstr>
      <vt:lpstr>Approach and Media</vt:lpstr>
      <vt:lpstr>PowerPoint Presentation</vt:lpstr>
      <vt:lpstr>PowerPoint Presentation</vt:lpstr>
      <vt:lpstr>PowerPoint Presentation</vt:lpstr>
      <vt:lpstr>PowerPoint Presentation</vt:lpstr>
      <vt:lpstr>Remojo (2023)</vt:lpstr>
      <vt:lpstr>PowerPoint Presentation</vt:lpstr>
      <vt:lpstr>PowerPoint Presentation</vt:lpstr>
      <vt:lpstr>PowerPoint Presentation</vt:lpstr>
      <vt:lpstr>“If I’m going to talk about home, or a concept of home in a neighborhood kind of setting, what’s more personal than a material that one wears, or sleeps in, or sits on? There’s an intimacy with that.”         Lucia Hierro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Cruz</dc:creator>
  <cp:lastModifiedBy>Barbara Cruz</cp:lastModifiedBy>
  <cp:revision>24</cp:revision>
  <dcterms:created xsi:type="dcterms:W3CDTF">2024-10-22T11:53:33Z</dcterms:created>
  <dcterms:modified xsi:type="dcterms:W3CDTF">2024-12-30T19:00:29Z</dcterms:modified>
</cp:coreProperties>
</file>