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72" r:id="rId3"/>
    <p:sldId id="258" r:id="rId4"/>
    <p:sldId id="261" r:id="rId5"/>
    <p:sldId id="267" r:id="rId6"/>
    <p:sldId id="264" r:id="rId7"/>
    <p:sldId id="259" r:id="rId8"/>
    <p:sldId id="256" r:id="rId9"/>
    <p:sldId id="269" r:id="rId10"/>
    <p:sldId id="262" r:id="rId11"/>
    <p:sldId id="263" r:id="rId12"/>
    <p:sldId id="265" r:id="rId13"/>
    <p:sldId id="270"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el Smith"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676" autoAdjust="0"/>
  </p:normalViewPr>
  <p:slideViewPr>
    <p:cSldViewPr snapToGrid="0" snapToObjects="1">
      <p:cViewPr varScale="1">
        <p:scale>
          <a:sx n="50" d="100"/>
          <a:sy n="50" d="100"/>
        </p:scale>
        <p:origin x="-37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1-25T14:50:20.550" idx="1">
    <p:pos x="10" y="10"/>
    <p:text/>
  </p:cm>
  <p:cm authorId="0" dt="2016-01-25T14:50:51.083" idx="2">
    <p:pos x="106" y="106"/>
    <p:text>richest neighborhood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C3A83A-DE5F-EE4D-BAFB-47B3E7CB2334}" type="datetimeFigureOut">
              <a:rPr lang="en-US" smtClean="0"/>
              <a:t>1/25/16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7A418-3DC4-9648-8F63-8184D0A7D085}" type="slidenum">
              <a:rPr lang="en-US" smtClean="0"/>
              <a:t>‹#›</a:t>
            </a:fld>
            <a:endParaRPr lang="en-US"/>
          </a:p>
        </p:txBody>
      </p:sp>
    </p:spTree>
    <p:extLst>
      <p:ext uri="{BB962C8B-B14F-4D97-AF65-F5344CB8AC3E}">
        <p14:creationId xmlns:p14="http://schemas.microsoft.com/office/powerpoint/2010/main" val="1381372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www.pipaprize.com</a:t>
            </a:r>
            <a:r>
              <a:rPr lang="en-US" dirty="0" smtClean="0"/>
              <a:t>/</a:t>
            </a:r>
            <a:r>
              <a:rPr lang="en-US" dirty="0" err="1" smtClean="0"/>
              <a:t>pag</a:t>
            </a:r>
            <a:r>
              <a:rPr lang="en-US" dirty="0" smtClean="0"/>
              <a:t>/</a:t>
            </a:r>
            <a:r>
              <a:rPr lang="en-US" dirty="0" err="1" smtClean="0"/>
              <a:t>caio-reisewitz</a:t>
            </a:r>
            <a:r>
              <a:rPr lang="en-US" dirty="0" smtClean="0"/>
              <a:t>/</a:t>
            </a:r>
          </a:p>
          <a:p>
            <a:r>
              <a:rPr lang="en-US" b="1" dirty="0" smtClean="0"/>
              <a:t>Video</a:t>
            </a:r>
            <a:r>
              <a:rPr lang="en-US" b="1" baseline="0" dirty="0" smtClean="0"/>
              <a:t> Clip: </a:t>
            </a:r>
            <a:r>
              <a:rPr lang="en-US" b="0" baseline="0" dirty="0" smtClean="0"/>
              <a:t>https://</a:t>
            </a:r>
            <a:r>
              <a:rPr lang="en-US" b="0" baseline="0" dirty="0" err="1" smtClean="0"/>
              <a:t>www.youtube.com</a:t>
            </a:r>
            <a:r>
              <a:rPr lang="en-US" b="0" baseline="0" dirty="0" smtClean="0"/>
              <a:t>/</a:t>
            </a:r>
            <a:r>
              <a:rPr lang="en-US" b="0" baseline="0" dirty="0" err="1" smtClean="0"/>
              <a:t>watch?v</a:t>
            </a:r>
            <a:r>
              <a:rPr lang="en-US" b="0" baseline="0" dirty="0" smtClean="0"/>
              <a:t>=2iorP_yla40</a:t>
            </a:r>
            <a:endParaRPr lang="en-US" b="0" dirty="0" smtClean="0"/>
          </a:p>
          <a:p>
            <a:endParaRPr lang="en-US" dirty="0" smtClean="0"/>
          </a:p>
          <a:p>
            <a:r>
              <a:rPr lang="en-US" dirty="0" smtClean="0"/>
              <a:t>Ask:</a:t>
            </a:r>
          </a:p>
          <a:p>
            <a:r>
              <a:rPr lang="en-US" dirty="0" smtClean="0"/>
              <a:t>What did</a:t>
            </a:r>
            <a:r>
              <a:rPr lang="en-US" baseline="0" dirty="0" smtClean="0"/>
              <a:t> the artist say influences his work?</a:t>
            </a:r>
          </a:p>
          <a:p>
            <a:r>
              <a:rPr lang="en-US" baseline="0" dirty="0" smtClean="0"/>
              <a:t>Based on the video, what sort of photographs might we see today?</a:t>
            </a:r>
            <a:endParaRPr lang="en-US" dirty="0"/>
          </a:p>
        </p:txBody>
      </p:sp>
      <p:sp>
        <p:nvSpPr>
          <p:cNvPr id="4" name="Slide Number Placeholder 3"/>
          <p:cNvSpPr>
            <a:spLocks noGrp="1"/>
          </p:cNvSpPr>
          <p:nvPr>
            <p:ph type="sldNum" sz="quarter" idx="10"/>
          </p:nvPr>
        </p:nvSpPr>
        <p:spPr/>
        <p:txBody>
          <a:bodyPr/>
          <a:lstStyle/>
          <a:p>
            <a:fld id="{F457A418-3DC4-9648-8F63-8184D0A7D085}" type="slidenum">
              <a:rPr lang="en-US" smtClean="0"/>
              <a:t>2</a:t>
            </a:fld>
            <a:endParaRPr lang="en-US"/>
          </a:p>
        </p:txBody>
      </p:sp>
    </p:spTree>
    <p:extLst>
      <p:ext uri="{BB962C8B-B14F-4D97-AF65-F5344CB8AC3E}">
        <p14:creationId xmlns:p14="http://schemas.microsoft.com/office/powerpoint/2010/main" val="2826463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 Analysis:</a:t>
            </a:r>
          </a:p>
          <a:p>
            <a:r>
              <a:rPr lang="en-US" dirty="0" smtClean="0"/>
              <a:t>What</a:t>
            </a:r>
            <a:r>
              <a:rPr lang="en-US" baseline="0" dirty="0" smtClean="0"/>
              <a:t> do you see in this photograph?</a:t>
            </a:r>
          </a:p>
          <a:p>
            <a:r>
              <a:rPr lang="en-US" baseline="0" dirty="0" smtClean="0"/>
              <a:t>What is real and artificial in the photograph? What makes you think that?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does this photograph say about the relationship between natural and human made environments?</a:t>
            </a:r>
          </a:p>
        </p:txBody>
      </p:sp>
      <p:sp>
        <p:nvSpPr>
          <p:cNvPr id="4" name="Slide Number Placeholder 3"/>
          <p:cNvSpPr>
            <a:spLocks noGrp="1"/>
          </p:cNvSpPr>
          <p:nvPr>
            <p:ph type="sldNum" sz="quarter" idx="10"/>
          </p:nvPr>
        </p:nvSpPr>
        <p:spPr/>
        <p:txBody>
          <a:bodyPr/>
          <a:lstStyle/>
          <a:p>
            <a:fld id="{F457A418-3DC4-9648-8F63-8184D0A7D085}" type="slidenum">
              <a:rPr lang="en-US" smtClean="0"/>
              <a:t>11</a:t>
            </a:fld>
            <a:endParaRPr lang="en-US"/>
          </a:p>
        </p:txBody>
      </p:sp>
    </p:spTree>
    <p:extLst>
      <p:ext uri="{BB962C8B-B14F-4D97-AF65-F5344CB8AC3E}">
        <p14:creationId xmlns:p14="http://schemas.microsoft.com/office/powerpoint/2010/main" val="2258773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 Analysis:</a:t>
            </a:r>
          </a:p>
          <a:p>
            <a:r>
              <a:rPr lang="en-US" dirty="0" smtClean="0"/>
              <a:t>What</a:t>
            </a:r>
            <a:r>
              <a:rPr lang="en-US" baseline="0" dirty="0" smtClean="0"/>
              <a:t> do you see in this photograph?</a:t>
            </a:r>
          </a:p>
          <a:p>
            <a:r>
              <a:rPr lang="en-US" baseline="0" dirty="0" smtClean="0"/>
              <a:t>What is real and artificial in the photograph? What makes you think that?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does this photograph say about the relationship between natural and human made environments?</a:t>
            </a:r>
          </a:p>
        </p:txBody>
      </p:sp>
      <p:sp>
        <p:nvSpPr>
          <p:cNvPr id="4" name="Slide Number Placeholder 3"/>
          <p:cNvSpPr>
            <a:spLocks noGrp="1"/>
          </p:cNvSpPr>
          <p:nvPr>
            <p:ph type="sldNum" sz="quarter" idx="10"/>
          </p:nvPr>
        </p:nvSpPr>
        <p:spPr/>
        <p:txBody>
          <a:bodyPr/>
          <a:lstStyle/>
          <a:p>
            <a:fld id="{F457A418-3DC4-9648-8F63-8184D0A7D085}" type="slidenum">
              <a:rPr lang="en-US" smtClean="0"/>
              <a:t>12</a:t>
            </a:fld>
            <a:endParaRPr lang="en-US"/>
          </a:p>
        </p:txBody>
      </p:sp>
    </p:spTree>
    <p:extLst>
      <p:ext uri="{BB962C8B-B14F-4D97-AF65-F5344CB8AC3E}">
        <p14:creationId xmlns:p14="http://schemas.microsoft.com/office/powerpoint/2010/main" val="3638346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Guide discussion by posing the following:</a:t>
            </a:r>
          </a:p>
          <a:p>
            <a:pPr lvl="0"/>
            <a:r>
              <a:rPr lang="en-US" sz="1200" kern="1200" dirty="0" smtClean="0">
                <a:solidFill>
                  <a:schemeClr val="tx1"/>
                </a:solidFill>
                <a:effectLst/>
                <a:latin typeface="+mn-lt"/>
                <a:ea typeface="+mn-ea"/>
                <a:cs typeface="+mn-cs"/>
              </a:rPr>
              <a:t>1.The artist decided to add images to the photographs.  In what ways does this disrupt reality? In what ways does this process reflect environmental issues facing humanity?  </a:t>
            </a:r>
          </a:p>
          <a:p>
            <a:pPr lvl="0"/>
            <a:r>
              <a:rPr lang="en-US" sz="1200" kern="1200" dirty="0" smtClean="0">
                <a:solidFill>
                  <a:schemeClr val="tx1"/>
                </a:solidFill>
                <a:effectLst/>
                <a:latin typeface="+mn-lt"/>
                <a:ea typeface="+mn-ea"/>
                <a:cs typeface="+mn-cs"/>
              </a:rPr>
              <a:t>2.How does the artist portray water in his works?  How do you think the relationship between urban centers and natural environments impacts the water supply?</a:t>
            </a:r>
          </a:p>
          <a:p>
            <a:pPr lvl="0"/>
            <a:r>
              <a:rPr lang="en-US" sz="1200" kern="1200" dirty="0" smtClean="0">
                <a:solidFill>
                  <a:schemeClr val="tx1"/>
                </a:solidFill>
                <a:effectLst/>
                <a:latin typeface="+mn-lt"/>
                <a:ea typeface="+mn-ea"/>
                <a:cs typeface="+mn-cs"/>
              </a:rPr>
              <a:t>3.Much of the artist’s work explores the line between reality and artificiality. Which work do you feel best reflects this artistic interest? Explain your response.</a:t>
            </a:r>
          </a:p>
          <a:p>
            <a:endParaRPr lang="en-US" dirty="0"/>
          </a:p>
        </p:txBody>
      </p:sp>
      <p:sp>
        <p:nvSpPr>
          <p:cNvPr id="4" name="Slide Number Placeholder 3"/>
          <p:cNvSpPr>
            <a:spLocks noGrp="1"/>
          </p:cNvSpPr>
          <p:nvPr>
            <p:ph type="sldNum" sz="quarter" idx="10"/>
          </p:nvPr>
        </p:nvSpPr>
        <p:spPr/>
        <p:txBody>
          <a:bodyPr/>
          <a:lstStyle/>
          <a:p>
            <a:fld id="{F457A418-3DC4-9648-8F63-8184D0A7D085}" type="slidenum">
              <a:rPr lang="en-US" smtClean="0"/>
              <a:t>13</a:t>
            </a:fld>
            <a:endParaRPr lang="en-US"/>
          </a:p>
        </p:txBody>
      </p:sp>
    </p:spTree>
    <p:extLst>
      <p:ext uri="{BB962C8B-B14F-4D97-AF65-F5344CB8AC3E}">
        <p14:creationId xmlns:p14="http://schemas.microsoft.com/office/powerpoint/2010/main" val="1118074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students: Consider the conflict between the preservation of natural environments and the desire for human progress through economic development.  Is it possible to have both progress and preservation? </a:t>
            </a:r>
            <a:r>
              <a:rPr lang="en-US" sz="1200" kern="1200" smtClean="0">
                <a:solidFill>
                  <a:schemeClr val="tx1"/>
                </a:solidFill>
                <a:effectLst/>
                <a:latin typeface="+mn-lt"/>
                <a:ea typeface="+mn-ea"/>
                <a:cs typeface="+mn-cs"/>
              </a:rPr>
              <a:t>Have students write a one-page reflection paper expressing their thoughts.</a:t>
            </a:r>
            <a:r>
              <a:rPr lang="en-US" smtClean="0">
                <a:effectLst/>
              </a:rPr>
              <a:t> </a:t>
            </a:r>
            <a:endParaRPr lang="en-US"/>
          </a:p>
        </p:txBody>
      </p:sp>
      <p:sp>
        <p:nvSpPr>
          <p:cNvPr id="4" name="Slide Number Placeholder 3"/>
          <p:cNvSpPr>
            <a:spLocks noGrp="1"/>
          </p:cNvSpPr>
          <p:nvPr>
            <p:ph type="sldNum" sz="quarter" idx="10"/>
          </p:nvPr>
        </p:nvSpPr>
        <p:spPr/>
        <p:txBody>
          <a:bodyPr/>
          <a:lstStyle/>
          <a:p>
            <a:fld id="{F457A418-3DC4-9648-8F63-8184D0A7D085}" type="slidenum">
              <a:rPr lang="en-US" smtClean="0"/>
              <a:t>14</a:t>
            </a:fld>
            <a:endParaRPr lang="en-US"/>
          </a:p>
        </p:txBody>
      </p:sp>
    </p:spTree>
    <p:extLst>
      <p:ext uri="{BB962C8B-B14F-4D97-AF65-F5344CB8AC3E}">
        <p14:creationId xmlns:p14="http://schemas.microsoft.com/office/powerpoint/2010/main" val="681307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Think-Write-Pair-Share:</a:t>
            </a:r>
          </a:p>
          <a:p>
            <a:r>
              <a:rPr lang="en-US" dirty="0" smtClean="0"/>
              <a:t>On</a:t>
            </a:r>
            <a:r>
              <a:rPr lang="en-US" baseline="0" dirty="0" smtClean="0"/>
              <a:t> your paper, list everything that you see in this image.</a:t>
            </a:r>
          </a:p>
          <a:p>
            <a:r>
              <a:rPr lang="en-US" dirty="0" smtClean="0"/>
              <a:t>Where do you think the backdrop</a:t>
            </a:r>
            <a:r>
              <a:rPr lang="en-US" baseline="0" dirty="0" smtClean="0"/>
              <a:t> of this image is located? </a:t>
            </a:r>
          </a:p>
          <a:p>
            <a:r>
              <a:rPr lang="en-US" baseline="0" dirty="0" smtClean="0"/>
              <a:t>What is the form in the foreground?</a:t>
            </a:r>
          </a:p>
          <a:p>
            <a:r>
              <a:rPr lang="en-US" baseline="0" dirty="0" smtClean="0"/>
              <a:t>Why do you think the artist has arranged the image in this way?</a:t>
            </a:r>
          </a:p>
          <a:p>
            <a:endParaRPr lang="en-US" dirty="0"/>
          </a:p>
        </p:txBody>
      </p:sp>
      <p:sp>
        <p:nvSpPr>
          <p:cNvPr id="4" name="Slide Number Placeholder 3"/>
          <p:cNvSpPr>
            <a:spLocks noGrp="1"/>
          </p:cNvSpPr>
          <p:nvPr>
            <p:ph type="sldNum" sz="quarter" idx="10"/>
          </p:nvPr>
        </p:nvSpPr>
        <p:spPr/>
        <p:txBody>
          <a:bodyPr/>
          <a:lstStyle/>
          <a:p>
            <a:fld id="{F457A418-3DC4-9648-8F63-8184D0A7D085}" type="slidenum">
              <a:rPr lang="en-US" smtClean="0"/>
              <a:t>3</a:t>
            </a:fld>
            <a:endParaRPr lang="en-US"/>
          </a:p>
        </p:txBody>
      </p:sp>
    </p:spTree>
    <p:extLst>
      <p:ext uri="{BB962C8B-B14F-4D97-AF65-F5344CB8AC3E}">
        <p14:creationId xmlns:p14="http://schemas.microsoft.com/office/powerpoint/2010/main" val="355523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Caio </a:t>
            </a:r>
            <a:r>
              <a:rPr lang="en-US" dirty="0" err="1" smtClean="0"/>
              <a:t>Reisewitz</a:t>
            </a:r>
            <a:r>
              <a:rPr lang="en-US" dirty="0" smtClean="0"/>
              <a:t> creates large-scale</a:t>
            </a:r>
            <a:r>
              <a:rPr lang="en-US" baseline="0" dirty="0" smtClean="0"/>
              <a:t> color photographs that explore the dynamic relationship between rural and urban areas.</a:t>
            </a:r>
            <a:endParaRPr lang="en-US" dirty="0" smtClean="0"/>
          </a:p>
          <a:p>
            <a:endParaRPr lang="en-US" dirty="0" smtClean="0"/>
          </a:p>
          <a:p>
            <a:r>
              <a:rPr lang="en-US" dirty="0" smtClean="0"/>
              <a:t>He was born in São Paulo and continues</a:t>
            </a:r>
            <a:r>
              <a:rPr lang="en-US" baseline="0" dirty="0" smtClean="0"/>
              <a:t> to live there to this day.  Much of his work includes photographs taken in </a:t>
            </a:r>
            <a:r>
              <a:rPr lang="en-US" baseline="0" dirty="0" err="1" smtClean="0"/>
              <a:t>Såo</a:t>
            </a:r>
            <a:r>
              <a:rPr lang="en-US" baseline="0" dirty="0" smtClean="0"/>
              <a:t> Paulo or within a few hundred miles of the city.</a:t>
            </a:r>
            <a:endParaRPr lang="en-US" dirty="0"/>
          </a:p>
        </p:txBody>
      </p:sp>
      <p:sp>
        <p:nvSpPr>
          <p:cNvPr id="4" name="Slide Number Placeholder 3"/>
          <p:cNvSpPr>
            <a:spLocks noGrp="1"/>
          </p:cNvSpPr>
          <p:nvPr>
            <p:ph type="sldNum" sz="quarter" idx="10"/>
          </p:nvPr>
        </p:nvSpPr>
        <p:spPr/>
        <p:txBody>
          <a:bodyPr/>
          <a:lstStyle/>
          <a:p>
            <a:fld id="{F457A418-3DC4-9648-8F63-8184D0A7D085}" type="slidenum">
              <a:rPr lang="en-US" smtClean="0"/>
              <a:t>4</a:t>
            </a:fld>
            <a:endParaRPr lang="en-US"/>
          </a:p>
        </p:txBody>
      </p:sp>
    </p:spTree>
    <p:extLst>
      <p:ext uri="{BB962C8B-B14F-4D97-AF65-F5344CB8AC3E}">
        <p14:creationId xmlns:p14="http://schemas.microsoft.com/office/powerpoint/2010/main" val="3364515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the past century, São Paulo has</a:t>
            </a:r>
            <a:r>
              <a:rPr lang="en-US" baseline="0" dirty="0" smtClean="0"/>
              <a:t> become the largest city in the Southern Hemisphere.  The growth of the coffee industry and migrations from Europe have led to large scale urban expansion in the city.  The city is now an international leader in industry and is now referred to as a </a:t>
            </a:r>
            <a:r>
              <a:rPr lang="en-US" baseline="0" dirty="0" err="1" smtClean="0"/>
              <a:t>megametropolis</a:t>
            </a:r>
            <a:r>
              <a:rPr lang="en-US" baseline="0" dirty="0" smtClean="0"/>
              <a:t> due to its fast growing </a:t>
            </a:r>
            <a:r>
              <a:rPr lang="en-US" baseline="0" dirty="0" err="1" smtClean="0"/>
              <a:t>populatio.n</a:t>
            </a:r>
            <a:r>
              <a:rPr lang="en-US" baseline="0" dirty="0" smtClean="0"/>
              <a:t> population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F457A418-3DC4-9648-8F63-8184D0A7D085}" type="slidenum">
              <a:rPr lang="en-US" smtClean="0"/>
              <a:t>5</a:t>
            </a:fld>
            <a:endParaRPr lang="en-US"/>
          </a:p>
        </p:txBody>
      </p:sp>
    </p:spTree>
    <p:extLst>
      <p:ext uri="{BB962C8B-B14F-4D97-AF65-F5344CB8AC3E}">
        <p14:creationId xmlns:p14="http://schemas.microsoft.com/office/powerpoint/2010/main" val="217718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Favela </a:t>
            </a:r>
            <a:r>
              <a:rPr lang="en-US" dirty="0" err="1" smtClean="0"/>
              <a:t>Morumbi</a:t>
            </a:r>
            <a:r>
              <a:rPr lang="en-US" dirty="0" smtClean="0"/>
              <a:t>, bordered by one of the city’s </a:t>
            </a:r>
            <a:r>
              <a:rPr lang="en-US" dirty="0" smtClean="0"/>
              <a:t>riches </a:t>
            </a:r>
            <a:r>
              <a:rPr lang="en-US" dirty="0" smtClean="0"/>
              <a:t>neighborhoods</a:t>
            </a:r>
            <a:r>
              <a:rPr lang="en-US" baseline="0" dirty="0" smtClean="0"/>
              <a:t> in São Paulo.  The economic growth of the city has brought people from all walks of life.  Several million of the cities residents live in favelas, or shantytowns, expanding the city even further.  While government leader have worked in to provide city services for these low income families, many favelas are without basic utilities.</a:t>
            </a:r>
            <a:endParaRPr lang="en-US" dirty="0"/>
          </a:p>
        </p:txBody>
      </p:sp>
      <p:sp>
        <p:nvSpPr>
          <p:cNvPr id="4" name="Slide Number Placeholder 3"/>
          <p:cNvSpPr>
            <a:spLocks noGrp="1"/>
          </p:cNvSpPr>
          <p:nvPr>
            <p:ph type="sldNum" sz="quarter" idx="10"/>
          </p:nvPr>
        </p:nvSpPr>
        <p:spPr/>
        <p:txBody>
          <a:bodyPr/>
          <a:lstStyle/>
          <a:p>
            <a:fld id="{F457A418-3DC4-9648-8F63-8184D0A7D085}" type="slidenum">
              <a:rPr lang="en-US" smtClean="0"/>
              <a:t>6</a:t>
            </a:fld>
            <a:endParaRPr lang="en-US"/>
          </a:p>
        </p:txBody>
      </p:sp>
    </p:spTree>
    <p:extLst>
      <p:ext uri="{BB962C8B-B14F-4D97-AF65-F5344CB8AC3E}">
        <p14:creationId xmlns:p14="http://schemas.microsoft.com/office/powerpoint/2010/main" val="1408154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Show </a:t>
            </a:r>
            <a:r>
              <a:rPr lang="en-US" sz="1200" i="1" kern="1200" dirty="0" err="1" smtClean="0">
                <a:solidFill>
                  <a:schemeClr val="tx1"/>
                </a:solidFill>
                <a:effectLst/>
                <a:latin typeface="+mn-lt"/>
                <a:ea typeface="+mn-ea"/>
                <a:cs typeface="+mn-cs"/>
              </a:rPr>
              <a:t>Butantã</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and ask students:</a:t>
            </a:r>
          </a:p>
          <a:p>
            <a:pPr lvl="0"/>
            <a:r>
              <a:rPr lang="en-US" sz="1200" kern="1200" dirty="0" smtClean="0">
                <a:solidFill>
                  <a:schemeClr val="tx1"/>
                </a:solidFill>
                <a:effectLst/>
                <a:latin typeface="+mn-lt"/>
                <a:ea typeface="+mn-ea"/>
                <a:cs typeface="+mn-cs"/>
              </a:rPr>
              <a:t>What do you see in this picture?</a:t>
            </a:r>
          </a:p>
          <a:p>
            <a:pPr lvl="0"/>
            <a:r>
              <a:rPr lang="en-US" sz="1200" kern="1200" dirty="0" smtClean="0">
                <a:solidFill>
                  <a:schemeClr val="tx1"/>
                </a:solidFill>
                <a:effectLst/>
                <a:latin typeface="+mn-lt"/>
                <a:ea typeface="+mn-ea"/>
                <a:cs typeface="+mn-cs"/>
              </a:rPr>
              <a:t>How is this picture different than the other pictures we saw of São Paulo?</a:t>
            </a:r>
          </a:p>
          <a:p>
            <a:pPr lvl="0"/>
            <a:r>
              <a:rPr lang="en-US" sz="1200" kern="1200" dirty="0" smtClean="0">
                <a:solidFill>
                  <a:schemeClr val="tx1"/>
                </a:solidFill>
                <a:effectLst/>
                <a:latin typeface="+mn-lt"/>
                <a:ea typeface="+mn-ea"/>
                <a:cs typeface="+mn-cs"/>
              </a:rPr>
              <a:t>Is this picture real? Or did Caio manipulate it?  Explain your reasoning.</a:t>
            </a:r>
          </a:p>
          <a:p>
            <a:pPr lvl="0"/>
            <a:r>
              <a:rPr lang="en-US" sz="1200" kern="1200" dirty="0" smtClean="0">
                <a:solidFill>
                  <a:schemeClr val="tx1"/>
                </a:solidFill>
                <a:effectLst/>
                <a:latin typeface="+mn-lt"/>
                <a:ea typeface="+mn-ea"/>
                <a:cs typeface="+mn-cs"/>
              </a:rPr>
              <a:t>Why do you think he chose to portray the city in this way?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Inform students that São Paulo is located within the Mata </a:t>
            </a:r>
            <a:r>
              <a:rPr lang="en-US" sz="1200" kern="1200" dirty="0" err="1" smtClean="0">
                <a:solidFill>
                  <a:schemeClr val="tx1"/>
                </a:solidFill>
                <a:effectLst/>
                <a:latin typeface="+mn-lt"/>
                <a:ea typeface="+mn-ea"/>
                <a:cs typeface="+mn-cs"/>
              </a:rPr>
              <a:t>Atlantica</a:t>
            </a:r>
            <a:r>
              <a:rPr lang="en-US" sz="1200" kern="1200" dirty="0" smtClean="0">
                <a:solidFill>
                  <a:schemeClr val="tx1"/>
                </a:solidFill>
                <a:effectLst/>
                <a:latin typeface="+mn-lt"/>
                <a:ea typeface="+mn-ea"/>
                <a:cs typeface="+mn-cs"/>
              </a:rPr>
              <a:t> (Atlantic Forest) that spans over half a million square miles in southeastern Brazil.  Much of Caio </a:t>
            </a:r>
            <a:r>
              <a:rPr lang="en-US" sz="1200" kern="1200" dirty="0" err="1" smtClean="0">
                <a:solidFill>
                  <a:schemeClr val="tx1"/>
                </a:solidFill>
                <a:effectLst/>
                <a:latin typeface="+mn-lt"/>
                <a:ea typeface="+mn-ea"/>
                <a:cs typeface="+mn-cs"/>
              </a:rPr>
              <a:t>Reisewitz’s</a:t>
            </a:r>
            <a:r>
              <a:rPr lang="en-US" sz="1200" kern="1200" dirty="0" smtClean="0">
                <a:solidFill>
                  <a:schemeClr val="tx1"/>
                </a:solidFill>
                <a:effectLst/>
                <a:latin typeface="+mn-lt"/>
                <a:ea typeface="+mn-ea"/>
                <a:cs typeface="+mn-cs"/>
              </a:rPr>
              <a:t> work explores the relationship between natural and human made environments</a:t>
            </a:r>
            <a:r>
              <a:rPr lang="en-US" sz="1200" kern="1200" baseline="0" dirty="0" smtClean="0">
                <a:solidFill>
                  <a:schemeClr val="tx1"/>
                </a:solidFill>
                <a:effectLst/>
                <a:latin typeface="+mn-lt"/>
                <a:ea typeface="+mn-ea"/>
                <a:cs typeface="+mn-cs"/>
              </a:rPr>
              <a:t> in São Paulo.</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Butantã</a:t>
            </a:r>
            <a:r>
              <a:rPr lang="en-US" sz="1200" kern="1200" dirty="0" smtClean="0">
                <a:solidFill>
                  <a:schemeClr val="tx1"/>
                </a:solidFill>
                <a:effectLst/>
                <a:latin typeface="+mn-lt"/>
                <a:ea typeface="+mn-ea"/>
                <a:cs typeface="+mn-cs"/>
              </a:rPr>
              <a:t> is one of </a:t>
            </a:r>
            <a:r>
              <a:rPr lang="en-US" sz="1200" kern="1200" dirty="0" err="1" smtClean="0">
                <a:solidFill>
                  <a:schemeClr val="tx1"/>
                </a:solidFill>
                <a:effectLst/>
                <a:latin typeface="+mn-lt"/>
                <a:ea typeface="+mn-ea"/>
                <a:cs typeface="+mn-cs"/>
              </a:rPr>
              <a:t>Caio’s</a:t>
            </a:r>
            <a:r>
              <a:rPr lang="en-US" sz="1200" kern="1200" dirty="0" smtClean="0">
                <a:solidFill>
                  <a:schemeClr val="tx1"/>
                </a:solidFill>
                <a:effectLst/>
                <a:latin typeface="+mn-lt"/>
                <a:ea typeface="+mn-ea"/>
                <a:cs typeface="+mn-cs"/>
              </a:rPr>
              <a:t> older works. We are now going to look to his more current photographs examining this line between reality and artificiality.</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Ask: What does this photograph say about the relationship between the forest and the city? </a:t>
            </a:r>
          </a:p>
          <a:p>
            <a:endParaRPr lang="en-US" baseline="0" dirty="0" smtClean="0"/>
          </a:p>
        </p:txBody>
      </p:sp>
      <p:sp>
        <p:nvSpPr>
          <p:cNvPr id="4" name="Slide Number Placeholder 3"/>
          <p:cNvSpPr>
            <a:spLocks noGrp="1"/>
          </p:cNvSpPr>
          <p:nvPr>
            <p:ph type="sldNum" sz="quarter" idx="10"/>
          </p:nvPr>
        </p:nvSpPr>
        <p:spPr/>
        <p:txBody>
          <a:bodyPr/>
          <a:lstStyle/>
          <a:p>
            <a:fld id="{F457A418-3DC4-9648-8F63-8184D0A7D085}" type="slidenum">
              <a:rPr lang="en-US" smtClean="0"/>
              <a:t>7</a:t>
            </a:fld>
            <a:endParaRPr lang="en-US"/>
          </a:p>
        </p:txBody>
      </p:sp>
    </p:spTree>
    <p:extLst>
      <p:ext uri="{BB962C8B-B14F-4D97-AF65-F5344CB8AC3E}">
        <p14:creationId xmlns:p14="http://schemas.microsoft.com/office/powerpoint/2010/main" val="240697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tension between the country’s economic development and the degradation of the environment is a consistent theme in </a:t>
            </a:r>
            <a:r>
              <a:rPr lang="en-US" sz="1200" kern="1200" dirty="0" err="1" smtClean="0">
                <a:solidFill>
                  <a:schemeClr val="tx1"/>
                </a:solidFill>
                <a:effectLst/>
                <a:latin typeface="+mn-lt"/>
                <a:ea typeface="+mn-ea"/>
                <a:cs typeface="+mn-cs"/>
              </a:rPr>
              <a:t>Reisewitz’s</a:t>
            </a:r>
            <a:r>
              <a:rPr lang="en-US" sz="1200" kern="1200" dirty="0" smtClean="0">
                <a:solidFill>
                  <a:schemeClr val="tx1"/>
                </a:solidFill>
                <a:effectLst/>
                <a:latin typeface="+mn-lt"/>
                <a:ea typeface="+mn-ea"/>
                <a:cs typeface="+mn-cs"/>
              </a:rPr>
              <a:t> work. </a:t>
            </a:r>
            <a:endParaRPr lang="en-US" dirty="0" smtClean="0"/>
          </a:p>
          <a:p>
            <a:r>
              <a:rPr lang="en-US" dirty="0" smtClean="0"/>
              <a:t>Visual Analysis:</a:t>
            </a:r>
          </a:p>
          <a:p>
            <a:r>
              <a:rPr lang="en-US" dirty="0" smtClean="0"/>
              <a:t>What do you see in this photograph?</a:t>
            </a:r>
          </a:p>
          <a:p>
            <a:r>
              <a:rPr lang="en-US" sz="1200" kern="1200" dirty="0" smtClean="0">
                <a:solidFill>
                  <a:schemeClr val="tx1"/>
                </a:solidFill>
                <a:effectLst/>
                <a:latin typeface="+mn-lt"/>
                <a:ea typeface="+mn-ea"/>
                <a:cs typeface="+mn-cs"/>
              </a:rPr>
              <a:t>What is real and what is artificial in this photograph?  What makes you think that?</a:t>
            </a:r>
          </a:p>
          <a:p>
            <a:r>
              <a:rPr lang="en-US" sz="1200" kern="1200" dirty="0" smtClean="0">
                <a:solidFill>
                  <a:schemeClr val="tx1"/>
                </a:solidFill>
                <a:effectLst/>
                <a:latin typeface="+mn-lt"/>
                <a:ea typeface="+mn-ea"/>
                <a:cs typeface="+mn-cs"/>
              </a:rPr>
              <a:t>What does this photograph say about the relationship between natural and human made environments?</a:t>
            </a:r>
          </a:p>
          <a:p>
            <a:endParaRPr lang="en-US" dirty="0"/>
          </a:p>
        </p:txBody>
      </p:sp>
      <p:sp>
        <p:nvSpPr>
          <p:cNvPr id="4" name="Slide Number Placeholder 3"/>
          <p:cNvSpPr>
            <a:spLocks noGrp="1"/>
          </p:cNvSpPr>
          <p:nvPr>
            <p:ph type="sldNum" sz="quarter" idx="10"/>
          </p:nvPr>
        </p:nvSpPr>
        <p:spPr/>
        <p:txBody>
          <a:bodyPr/>
          <a:lstStyle/>
          <a:p>
            <a:fld id="{F457A418-3DC4-9648-8F63-8184D0A7D085}" type="slidenum">
              <a:rPr lang="en-US" smtClean="0"/>
              <a:t>8</a:t>
            </a:fld>
            <a:endParaRPr lang="en-US"/>
          </a:p>
        </p:txBody>
      </p:sp>
    </p:spTree>
    <p:extLst>
      <p:ext uri="{BB962C8B-B14F-4D97-AF65-F5344CB8AC3E}">
        <p14:creationId xmlns:p14="http://schemas.microsoft.com/office/powerpoint/2010/main" val="3033996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are now going to look to his more recent works examining this line between reality and artificiality.  These photographic collages, like we saw in </a:t>
            </a:r>
            <a:r>
              <a:rPr lang="en-US" sz="1200" i="1" kern="1200" dirty="0" err="1" smtClean="0">
                <a:solidFill>
                  <a:schemeClr val="tx1"/>
                </a:solidFill>
                <a:effectLst/>
                <a:latin typeface="+mn-lt"/>
                <a:ea typeface="+mn-ea"/>
                <a:cs typeface="+mn-cs"/>
              </a:rPr>
              <a:t>Tababuia</a:t>
            </a:r>
            <a:r>
              <a:rPr lang="en-US" sz="1200" kern="1200" dirty="0" smtClean="0">
                <a:solidFill>
                  <a:schemeClr val="tx1"/>
                </a:solidFill>
                <a:effectLst/>
                <a:latin typeface="+mn-lt"/>
                <a:ea typeface="+mn-ea"/>
                <a:cs typeface="+mn-cs"/>
              </a:rPr>
              <a:t>, include digitally overlaid cutout images – of people, </a:t>
            </a:r>
            <a:r>
              <a:rPr lang="en-US" sz="1200" i="1" kern="1200" dirty="0" smtClean="0">
                <a:solidFill>
                  <a:schemeClr val="tx1"/>
                </a:solidFill>
                <a:effectLst/>
                <a:latin typeface="+mn-lt"/>
                <a:ea typeface="+mn-ea"/>
                <a:cs typeface="+mn-cs"/>
              </a:rPr>
              <a:t>favelas</a:t>
            </a:r>
            <a:r>
              <a:rPr lang="en-US" sz="1200" kern="1200" dirty="0" smtClean="0">
                <a:solidFill>
                  <a:schemeClr val="tx1"/>
                </a:solidFill>
                <a:effectLst/>
                <a:latin typeface="+mn-lt"/>
                <a:ea typeface="+mn-ea"/>
                <a:cs typeface="+mn-cs"/>
              </a:rPr>
              <a:t> or slums, and vegetation- onto scenes of forests, rivers, and grasslands.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Considering the background information we have learned about the artist:</a:t>
            </a:r>
          </a:p>
          <a:p>
            <a:r>
              <a:rPr lang="en-US" sz="1200" kern="1200" dirty="0" smtClean="0">
                <a:solidFill>
                  <a:schemeClr val="tx1"/>
                </a:solidFill>
                <a:effectLst/>
                <a:latin typeface="+mn-lt"/>
                <a:ea typeface="+mn-ea"/>
                <a:cs typeface="+mn-cs"/>
              </a:rPr>
              <a:t>What is real and what is artificial in this photograph?  What makes you think that?</a:t>
            </a:r>
          </a:p>
          <a:p>
            <a:r>
              <a:rPr lang="en-US" sz="1200" kern="1200" dirty="0" smtClean="0">
                <a:solidFill>
                  <a:schemeClr val="tx1"/>
                </a:solidFill>
                <a:effectLst/>
                <a:latin typeface="+mn-lt"/>
                <a:ea typeface="+mn-ea"/>
                <a:cs typeface="+mn-cs"/>
              </a:rPr>
              <a:t>What does this photograph say about the relationship between natural and human made environments?</a:t>
            </a:r>
          </a:p>
          <a:p>
            <a:endParaRPr lang="en-US" dirty="0"/>
          </a:p>
        </p:txBody>
      </p:sp>
      <p:sp>
        <p:nvSpPr>
          <p:cNvPr id="4" name="Slide Number Placeholder 3"/>
          <p:cNvSpPr>
            <a:spLocks noGrp="1"/>
          </p:cNvSpPr>
          <p:nvPr>
            <p:ph type="sldNum" sz="quarter" idx="10"/>
          </p:nvPr>
        </p:nvSpPr>
        <p:spPr/>
        <p:txBody>
          <a:bodyPr/>
          <a:lstStyle/>
          <a:p>
            <a:fld id="{F457A418-3DC4-9648-8F63-8184D0A7D085}" type="slidenum">
              <a:rPr lang="en-US" smtClean="0"/>
              <a:t>9</a:t>
            </a:fld>
            <a:endParaRPr lang="en-US"/>
          </a:p>
        </p:txBody>
      </p:sp>
    </p:spTree>
    <p:extLst>
      <p:ext uri="{BB962C8B-B14F-4D97-AF65-F5344CB8AC3E}">
        <p14:creationId xmlns:p14="http://schemas.microsoft.com/office/powerpoint/2010/main" val="3555232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 Analysis:</a:t>
            </a:r>
          </a:p>
          <a:p>
            <a:r>
              <a:rPr lang="en-US" dirty="0" smtClean="0"/>
              <a:t>What</a:t>
            </a:r>
            <a:r>
              <a:rPr lang="en-US" baseline="0" dirty="0" smtClean="0"/>
              <a:t> do you see in this photograph?</a:t>
            </a:r>
          </a:p>
          <a:p>
            <a:r>
              <a:rPr lang="en-US" baseline="0" dirty="0" smtClean="0"/>
              <a:t>What is real and artificial in the photograph? What makes you think that?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does this photograph say about the relationship between natural and human made environments?</a:t>
            </a:r>
          </a:p>
          <a:p>
            <a:endParaRPr lang="en-US" dirty="0"/>
          </a:p>
        </p:txBody>
      </p:sp>
      <p:sp>
        <p:nvSpPr>
          <p:cNvPr id="4" name="Slide Number Placeholder 3"/>
          <p:cNvSpPr>
            <a:spLocks noGrp="1"/>
          </p:cNvSpPr>
          <p:nvPr>
            <p:ph type="sldNum" sz="quarter" idx="10"/>
          </p:nvPr>
        </p:nvSpPr>
        <p:spPr/>
        <p:txBody>
          <a:bodyPr/>
          <a:lstStyle/>
          <a:p>
            <a:fld id="{F457A418-3DC4-9648-8F63-8184D0A7D085}" type="slidenum">
              <a:rPr lang="en-US" smtClean="0"/>
              <a:t>10</a:t>
            </a:fld>
            <a:endParaRPr lang="en-US"/>
          </a:p>
        </p:txBody>
      </p:sp>
    </p:spTree>
    <p:extLst>
      <p:ext uri="{BB962C8B-B14F-4D97-AF65-F5344CB8AC3E}">
        <p14:creationId xmlns:p14="http://schemas.microsoft.com/office/powerpoint/2010/main" val="3159811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810E6B-04A0-534B-AD3A-FE6893912AE9}"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9FB54-7A07-0148-AC6C-2EC619907B08}" type="slidenum">
              <a:rPr lang="en-US" smtClean="0"/>
              <a:t>‹#›</a:t>
            </a:fld>
            <a:endParaRPr lang="en-US"/>
          </a:p>
        </p:txBody>
      </p:sp>
    </p:spTree>
    <p:extLst>
      <p:ext uri="{BB962C8B-B14F-4D97-AF65-F5344CB8AC3E}">
        <p14:creationId xmlns:p14="http://schemas.microsoft.com/office/powerpoint/2010/main" val="332638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10E6B-04A0-534B-AD3A-FE6893912AE9}"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9FB54-7A07-0148-AC6C-2EC619907B08}" type="slidenum">
              <a:rPr lang="en-US" smtClean="0"/>
              <a:t>‹#›</a:t>
            </a:fld>
            <a:endParaRPr lang="en-US"/>
          </a:p>
        </p:txBody>
      </p:sp>
    </p:spTree>
    <p:extLst>
      <p:ext uri="{BB962C8B-B14F-4D97-AF65-F5344CB8AC3E}">
        <p14:creationId xmlns:p14="http://schemas.microsoft.com/office/powerpoint/2010/main" val="175703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10E6B-04A0-534B-AD3A-FE6893912AE9}"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9FB54-7A07-0148-AC6C-2EC619907B08}" type="slidenum">
              <a:rPr lang="en-US" smtClean="0"/>
              <a:t>‹#›</a:t>
            </a:fld>
            <a:endParaRPr lang="en-US"/>
          </a:p>
        </p:txBody>
      </p:sp>
    </p:spTree>
    <p:extLst>
      <p:ext uri="{BB962C8B-B14F-4D97-AF65-F5344CB8AC3E}">
        <p14:creationId xmlns:p14="http://schemas.microsoft.com/office/powerpoint/2010/main" val="258132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10E6B-04A0-534B-AD3A-FE6893912AE9}"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9FB54-7A07-0148-AC6C-2EC619907B08}" type="slidenum">
              <a:rPr lang="en-US" smtClean="0"/>
              <a:t>‹#›</a:t>
            </a:fld>
            <a:endParaRPr lang="en-US"/>
          </a:p>
        </p:txBody>
      </p:sp>
    </p:spTree>
    <p:extLst>
      <p:ext uri="{BB962C8B-B14F-4D97-AF65-F5344CB8AC3E}">
        <p14:creationId xmlns:p14="http://schemas.microsoft.com/office/powerpoint/2010/main" val="905652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810E6B-04A0-534B-AD3A-FE6893912AE9}"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9FB54-7A07-0148-AC6C-2EC619907B08}" type="slidenum">
              <a:rPr lang="en-US" smtClean="0"/>
              <a:t>‹#›</a:t>
            </a:fld>
            <a:endParaRPr lang="en-US"/>
          </a:p>
        </p:txBody>
      </p:sp>
    </p:spTree>
    <p:extLst>
      <p:ext uri="{BB962C8B-B14F-4D97-AF65-F5344CB8AC3E}">
        <p14:creationId xmlns:p14="http://schemas.microsoft.com/office/powerpoint/2010/main" val="179134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810E6B-04A0-534B-AD3A-FE6893912AE9}"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9FB54-7A07-0148-AC6C-2EC619907B08}" type="slidenum">
              <a:rPr lang="en-US" smtClean="0"/>
              <a:t>‹#›</a:t>
            </a:fld>
            <a:endParaRPr lang="en-US"/>
          </a:p>
        </p:txBody>
      </p:sp>
    </p:spTree>
    <p:extLst>
      <p:ext uri="{BB962C8B-B14F-4D97-AF65-F5344CB8AC3E}">
        <p14:creationId xmlns:p14="http://schemas.microsoft.com/office/powerpoint/2010/main" val="3410489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810E6B-04A0-534B-AD3A-FE6893912AE9}" type="datetimeFigureOut">
              <a:rPr lang="en-US" smtClean="0"/>
              <a:t>1/25/16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9FB54-7A07-0148-AC6C-2EC619907B08}" type="slidenum">
              <a:rPr lang="en-US" smtClean="0"/>
              <a:t>‹#›</a:t>
            </a:fld>
            <a:endParaRPr lang="en-US"/>
          </a:p>
        </p:txBody>
      </p:sp>
    </p:spTree>
    <p:extLst>
      <p:ext uri="{BB962C8B-B14F-4D97-AF65-F5344CB8AC3E}">
        <p14:creationId xmlns:p14="http://schemas.microsoft.com/office/powerpoint/2010/main" val="79954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810E6B-04A0-534B-AD3A-FE6893912AE9}" type="datetimeFigureOut">
              <a:rPr lang="en-US" smtClean="0"/>
              <a:t>1/25/16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9FB54-7A07-0148-AC6C-2EC619907B08}" type="slidenum">
              <a:rPr lang="en-US" smtClean="0"/>
              <a:t>‹#›</a:t>
            </a:fld>
            <a:endParaRPr lang="en-US"/>
          </a:p>
        </p:txBody>
      </p:sp>
    </p:spTree>
    <p:extLst>
      <p:ext uri="{BB962C8B-B14F-4D97-AF65-F5344CB8AC3E}">
        <p14:creationId xmlns:p14="http://schemas.microsoft.com/office/powerpoint/2010/main" val="1396638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810E6B-04A0-534B-AD3A-FE6893912AE9}" type="datetimeFigureOut">
              <a:rPr lang="en-US" smtClean="0"/>
              <a:t>1/25/16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A9FB54-7A07-0148-AC6C-2EC619907B08}" type="slidenum">
              <a:rPr lang="en-US" smtClean="0"/>
              <a:t>‹#›</a:t>
            </a:fld>
            <a:endParaRPr lang="en-US"/>
          </a:p>
        </p:txBody>
      </p:sp>
    </p:spTree>
    <p:extLst>
      <p:ext uri="{BB962C8B-B14F-4D97-AF65-F5344CB8AC3E}">
        <p14:creationId xmlns:p14="http://schemas.microsoft.com/office/powerpoint/2010/main" val="2517370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810E6B-04A0-534B-AD3A-FE6893912AE9}"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9FB54-7A07-0148-AC6C-2EC619907B08}" type="slidenum">
              <a:rPr lang="en-US" smtClean="0"/>
              <a:t>‹#›</a:t>
            </a:fld>
            <a:endParaRPr lang="en-US"/>
          </a:p>
        </p:txBody>
      </p:sp>
    </p:spTree>
    <p:extLst>
      <p:ext uri="{BB962C8B-B14F-4D97-AF65-F5344CB8AC3E}">
        <p14:creationId xmlns:p14="http://schemas.microsoft.com/office/powerpoint/2010/main" val="4143148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810E6B-04A0-534B-AD3A-FE6893912AE9}"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9FB54-7A07-0148-AC6C-2EC619907B08}" type="slidenum">
              <a:rPr lang="en-US" smtClean="0"/>
              <a:t>‹#›</a:t>
            </a:fld>
            <a:endParaRPr lang="en-US"/>
          </a:p>
        </p:txBody>
      </p:sp>
    </p:spTree>
    <p:extLst>
      <p:ext uri="{BB962C8B-B14F-4D97-AF65-F5344CB8AC3E}">
        <p14:creationId xmlns:p14="http://schemas.microsoft.com/office/powerpoint/2010/main" val="21782746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10E6B-04A0-534B-AD3A-FE6893912AE9}" type="datetimeFigureOut">
              <a:rPr lang="en-US" smtClean="0"/>
              <a:t>1/25/16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9FB54-7A07-0148-AC6C-2EC619907B08}" type="slidenum">
              <a:rPr lang="en-US" smtClean="0"/>
              <a:t>‹#›</a:t>
            </a:fld>
            <a:endParaRPr lang="en-US"/>
          </a:p>
        </p:txBody>
      </p:sp>
    </p:spTree>
    <p:extLst>
      <p:ext uri="{BB962C8B-B14F-4D97-AF65-F5344CB8AC3E}">
        <p14:creationId xmlns:p14="http://schemas.microsoft.com/office/powerpoint/2010/main" val="3539062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comments" Target="../comments/comment1.xml"/><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Caio </a:t>
            </a:r>
            <a:r>
              <a:rPr lang="en-US" dirty="0" err="1" smtClean="0"/>
              <a:t>Reisewitz</a:t>
            </a:r>
            <a:endParaRPr lang="en-US" dirty="0"/>
          </a:p>
        </p:txBody>
      </p:sp>
      <p:sp>
        <p:nvSpPr>
          <p:cNvPr id="3" name="Subtitle 2"/>
          <p:cNvSpPr>
            <a:spLocks noGrp="1"/>
          </p:cNvSpPr>
          <p:nvPr>
            <p:ph type="subTitle" idx="1"/>
          </p:nvPr>
        </p:nvSpPr>
        <p:spPr/>
        <p:txBody>
          <a:bodyPr/>
          <a:lstStyle/>
          <a:p>
            <a:r>
              <a:rPr lang="en-US" i="1" dirty="0" smtClean="0"/>
              <a:t>Progress &amp; Preservation</a:t>
            </a:r>
            <a:endParaRPr lang="en-US" i="1" dirty="0"/>
          </a:p>
        </p:txBody>
      </p:sp>
    </p:spTree>
    <p:extLst>
      <p:ext uri="{BB962C8B-B14F-4D97-AF65-F5344CB8AC3E}">
        <p14:creationId xmlns:p14="http://schemas.microsoft.com/office/powerpoint/2010/main" val="31250042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634867"/>
            <a:ext cx="8229600" cy="1143000"/>
          </a:xfrm>
        </p:spPr>
        <p:txBody>
          <a:bodyPr>
            <a:normAutofit/>
          </a:bodyPr>
          <a:lstStyle/>
          <a:p>
            <a:r>
              <a:rPr lang="en-US" sz="2800" i="1" dirty="0" err="1" smtClean="0"/>
              <a:t>Copacadema</a:t>
            </a:r>
            <a:r>
              <a:rPr lang="en-US" sz="2800" dirty="0" smtClean="0"/>
              <a:t>, 2009</a:t>
            </a:r>
            <a:br>
              <a:rPr lang="en-US" sz="2800" dirty="0" smtClean="0"/>
            </a:br>
            <a:r>
              <a:rPr lang="en-US" sz="2800" dirty="0" smtClean="0"/>
              <a:t>Caio </a:t>
            </a:r>
            <a:r>
              <a:rPr lang="en-US" sz="2800" dirty="0" err="1" smtClean="0"/>
              <a:t>Reisewitz</a:t>
            </a:r>
            <a:endParaRPr lang="en-US" sz="2800" dirty="0"/>
          </a:p>
        </p:txBody>
      </p:sp>
      <p:pic>
        <p:nvPicPr>
          <p:cNvPr id="2" name="Picture 1" descr="copacadema.pres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6587" y="492295"/>
            <a:ext cx="6470544" cy="5142572"/>
          </a:xfrm>
          <a:prstGeom prst="rect">
            <a:avLst/>
          </a:prstGeom>
        </p:spPr>
      </p:pic>
    </p:spTree>
    <p:extLst>
      <p:ext uri="{BB962C8B-B14F-4D97-AF65-F5344CB8AC3E}">
        <p14:creationId xmlns:p14="http://schemas.microsoft.com/office/powerpoint/2010/main" val="23717564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86595"/>
            <a:ext cx="8229600" cy="1143000"/>
          </a:xfrm>
        </p:spPr>
        <p:txBody>
          <a:bodyPr>
            <a:normAutofit/>
          </a:bodyPr>
          <a:lstStyle/>
          <a:p>
            <a:r>
              <a:rPr lang="en-US" sz="3000" i="1" dirty="0" err="1"/>
              <a:t>Curahy</a:t>
            </a:r>
            <a:r>
              <a:rPr lang="en-US" sz="3000" dirty="0"/>
              <a:t>, 2009</a:t>
            </a:r>
            <a:br>
              <a:rPr lang="en-US" sz="3000" dirty="0"/>
            </a:br>
            <a:r>
              <a:rPr lang="en-US" sz="3000" dirty="0"/>
              <a:t>Caio </a:t>
            </a:r>
            <a:r>
              <a:rPr lang="en-US" sz="3000" dirty="0" err="1" smtClean="0"/>
              <a:t>Reisewitz</a:t>
            </a:r>
            <a:endParaRPr lang="en-US" sz="3000" dirty="0"/>
          </a:p>
        </p:txBody>
      </p:sp>
      <p:pic>
        <p:nvPicPr>
          <p:cNvPr id="4" name="Picture 3" descr="curahy.pres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8545" y="282285"/>
            <a:ext cx="6426501" cy="5104310"/>
          </a:xfrm>
          <a:prstGeom prst="rect">
            <a:avLst/>
          </a:prstGeom>
        </p:spPr>
      </p:pic>
    </p:spTree>
    <p:extLst>
      <p:ext uri="{BB962C8B-B14F-4D97-AF65-F5344CB8AC3E}">
        <p14:creationId xmlns:p14="http://schemas.microsoft.com/office/powerpoint/2010/main" val="9873710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0"/>
            <a:ext cx="8229600" cy="1143000"/>
          </a:xfrm>
        </p:spPr>
        <p:txBody>
          <a:bodyPr>
            <a:normAutofit/>
          </a:bodyPr>
          <a:lstStyle/>
          <a:p>
            <a:r>
              <a:rPr lang="en-US" sz="2800" i="1" dirty="0" err="1" smtClean="0"/>
              <a:t>Sapetuba</a:t>
            </a:r>
            <a:r>
              <a:rPr lang="en-US" sz="2800" i="1" dirty="0" smtClean="0"/>
              <a:t>,</a:t>
            </a:r>
            <a:r>
              <a:rPr lang="en-US" sz="2800" dirty="0" smtClean="0"/>
              <a:t> 2014</a:t>
            </a:r>
            <a:br>
              <a:rPr lang="en-US" sz="2800" dirty="0" smtClean="0"/>
            </a:br>
            <a:r>
              <a:rPr lang="en-US" sz="2800" dirty="0" smtClean="0"/>
              <a:t>Caio </a:t>
            </a:r>
            <a:r>
              <a:rPr lang="en-US" sz="2800" dirty="0" err="1" smtClean="0"/>
              <a:t>Reisewitz</a:t>
            </a:r>
            <a:endParaRPr lang="en-US" sz="2800" i="1" dirty="0"/>
          </a:p>
        </p:txBody>
      </p:sp>
      <p:pic>
        <p:nvPicPr>
          <p:cNvPr id="3" name="Picture 2" descr="sapetuba.pres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38161" y="351730"/>
            <a:ext cx="4260895" cy="5363270"/>
          </a:xfrm>
          <a:prstGeom prst="rect">
            <a:avLst/>
          </a:prstGeom>
        </p:spPr>
      </p:pic>
    </p:spTree>
    <p:extLst>
      <p:ext uri="{BB962C8B-B14F-4D97-AF65-F5344CB8AC3E}">
        <p14:creationId xmlns:p14="http://schemas.microsoft.com/office/powerpoint/2010/main" val="7150991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98351"/>
            <a:ext cx="8229600" cy="1143000"/>
          </a:xfrm>
        </p:spPr>
        <p:txBody>
          <a:bodyPr/>
          <a:lstStyle/>
          <a:p>
            <a:r>
              <a:rPr lang="en-US" i="1" dirty="0" err="1" smtClean="0"/>
              <a:t>Piaçabuçu</a:t>
            </a:r>
            <a:r>
              <a:rPr lang="en-US" dirty="0" smtClean="0"/>
              <a:t>, 2012</a:t>
            </a:r>
            <a:endParaRPr lang="en-US" dirty="0"/>
          </a:p>
        </p:txBody>
      </p:sp>
      <p:pic>
        <p:nvPicPr>
          <p:cNvPr id="3" name="Picture 2"/>
          <p:cNvPicPr>
            <a:picLocks noChangeAspect="1"/>
          </p:cNvPicPr>
          <p:nvPr/>
        </p:nvPicPr>
        <p:blipFill>
          <a:blip r:embed="rId3"/>
          <a:stretch>
            <a:fillRect/>
          </a:stretch>
        </p:blipFill>
        <p:spPr>
          <a:xfrm>
            <a:off x="1685483" y="486383"/>
            <a:ext cx="6426473" cy="5111967"/>
          </a:xfrm>
          <a:prstGeom prst="rect">
            <a:avLst/>
          </a:prstGeom>
        </p:spPr>
      </p:pic>
    </p:spTree>
    <p:extLst>
      <p:ext uri="{BB962C8B-B14F-4D97-AF65-F5344CB8AC3E}">
        <p14:creationId xmlns:p14="http://schemas.microsoft.com/office/powerpoint/2010/main" val="10390131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011"/>
            <a:ext cx="8229600" cy="1143000"/>
          </a:xfrm>
        </p:spPr>
        <p:txBody>
          <a:bodyPr/>
          <a:lstStyle/>
          <a:p>
            <a:r>
              <a:rPr lang="en-US" b="1" dirty="0" smtClean="0"/>
              <a:t>Progress and Preservation</a:t>
            </a:r>
            <a:endParaRPr lang="en-US" b="1" dirty="0"/>
          </a:p>
        </p:txBody>
      </p:sp>
      <p:sp>
        <p:nvSpPr>
          <p:cNvPr id="3" name="Rectangle 2"/>
          <p:cNvSpPr/>
          <p:nvPr/>
        </p:nvSpPr>
        <p:spPr>
          <a:xfrm>
            <a:off x="4444328" y="1640085"/>
            <a:ext cx="4499539" cy="4708981"/>
          </a:xfrm>
          <a:prstGeom prst="rect">
            <a:avLst/>
          </a:prstGeom>
        </p:spPr>
        <p:txBody>
          <a:bodyPr wrap="square">
            <a:spAutoFit/>
          </a:bodyPr>
          <a:lstStyle/>
          <a:p>
            <a:r>
              <a:rPr lang="en-US" sz="3000" dirty="0"/>
              <a:t>“</a:t>
            </a:r>
            <a:r>
              <a:rPr lang="en-US" sz="3000" dirty="0" err="1"/>
              <a:t>Reisewitz’s</a:t>
            </a:r>
            <a:r>
              <a:rPr lang="en-US" sz="3000" dirty="0"/>
              <a:t> images offer a sustained reflection on the struggle between primeval nature and the voracious human appetite to exploit it that has marked Brazil’s history since colonial times.</a:t>
            </a:r>
            <a:r>
              <a:rPr lang="en-US" sz="3000" dirty="0" smtClean="0"/>
              <a:t>” </a:t>
            </a:r>
          </a:p>
          <a:p>
            <a:r>
              <a:rPr lang="en-US" sz="3000" dirty="0" smtClean="0"/>
              <a:t>      – Christopher Phillips</a:t>
            </a:r>
            <a:endParaRPr lang="en-US" sz="3000" dirty="0"/>
          </a:p>
        </p:txBody>
      </p:sp>
      <p:pic>
        <p:nvPicPr>
          <p:cNvPr id="4" name="Picture 3"/>
          <p:cNvPicPr>
            <a:picLocks noChangeAspect="1"/>
          </p:cNvPicPr>
          <p:nvPr/>
        </p:nvPicPr>
        <p:blipFill>
          <a:blip r:embed="rId3"/>
          <a:stretch>
            <a:fillRect/>
          </a:stretch>
        </p:blipFill>
        <p:spPr>
          <a:xfrm>
            <a:off x="457199" y="1312012"/>
            <a:ext cx="3758251" cy="4600618"/>
          </a:xfrm>
          <a:prstGeom prst="rect">
            <a:avLst/>
          </a:prstGeom>
        </p:spPr>
      </p:pic>
      <p:sp>
        <p:nvSpPr>
          <p:cNvPr id="6" name="Rectangle 5"/>
          <p:cNvSpPr/>
          <p:nvPr/>
        </p:nvSpPr>
        <p:spPr>
          <a:xfrm>
            <a:off x="1005522" y="6041290"/>
            <a:ext cx="2393604" cy="461665"/>
          </a:xfrm>
          <a:prstGeom prst="rect">
            <a:avLst/>
          </a:prstGeom>
        </p:spPr>
        <p:txBody>
          <a:bodyPr wrap="none">
            <a:spAutoFit/>
          </a:bodyPr>
          <a:lstStyle/>
          <a:p>
            <a:r>
              <a:rPr lang="en-US" sz="2400" i="1" dirty="0" err="1"/>
              <a:t>Guarituba</a:t>
            </a:r>
            <a:r>
              <a:rPr lang="en-US" sz="2400" dirty="0"/>
              <a:t>, 2014</a:t>
            </a:r>
          </a:p>
        </p:txBody>
      </p:sp>
    </p:spTree>
    <p:extLst>
      <p:ext uri="{BB962C8B-B14F-4D97-AF65-F5344CB8AC3E}">
        <p14:creationId xmlns:p14="http://schemas.microsoft.com/office/powerpoint/2010/main" val="3915376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Artist Biography</a:t>
            </a:r>
            <a:endParaRPr lang="en-US" b="1" dirty="0"/>
          </a:p>
        </p:txBody>
      </p:sp>
      <p:pic>
        <p:nvPicPr>
          <p:cNvPr id="3" name="Picture 2"/>
          <p:cNvPicPr>
            <a:picLocks noChangeAspect="1"/>
          </p:cNvPicPr>
          <p:nvPr/>
        </p:nvPicPr>
        <p:blipFill>
          <a:blip r:embed="rId3"/>
          <a:stretch>
            <a:fillRect/>
          </a:stretch>
        </p:blipFill>
        <p:spPr>
          <a:xfrm>
            <a:off x="1282700" y="1539995"/>
            <a:ext cx="6578600" cy="4330700"/>
          </a:xfrm>
          <a:prstGeom prst="rect">
            <a:avLst/>
          </a:prstGeom>
        </p:spPr>
      </p:pic>
      <p:sp>
        <p:nvSpPr>
          <p:cNvPr id="4" name="Rectangle 3"/>
          <p:cNvSpPr/>
          <p:nvPr/>
        </p:nvSpPr>
        <p:spPr>
          <a:xfrm>
            <a:off x="3716637" y="5993053"/>
            <a:ext cx="2300630" cy="477054"/>
          </a:xfrm>
          <a:prstGeom prst="rect">
            <a:avLst/>
          </a:prstGeom>
        </p:spPr>
        <p:txBody>
          <a:bodyPr wrap="none">
            <a:spAutoFit/>
          </a:bodyPr>
          <a:lstStyle/>
          <a:p>
            <a:r>
              <a:rPr lang="en-US" sz="2500" dirty="0"/>
              <a:t>Caio </a:t>
            </a:r>
            <a:r>
              <a:rPr lang="en-US" sz="2500" dirty="0" err="1"/>
              <a:t>Reisewitz</a:t>
            </a:r>
            <a:endParaRPr lang="en-US" sz="2500" dirty="0"/>
          </a:p>
        </p:txBody>
      </p:sp>
    </p:spTree>
    <p:extLst>
      <p:ext uri="{BB962C8B-B14F-4D97-AF65-F5344CB8AC3E}">
        <p14:creationId xmlns:p14="http://schemas.microsoft.com/office/powerpoint/2010/main" val="32081394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1716"/>
            <a:ext cx="8229600" cy="1143000"/>
          </a:xfrm>
        </p:spPr>
        <p:txBody>
          <a:bodyPr>
            <a:noAutofit/>
          </a:bodyPr>
          <a:lstStyle/>
          <a:p>
            <a:r>
              <a:rPr lang="en-US" sz="2800" i="1" dirty="0" err="1"/>
              <a:t>Tababuia</a:t>
            </a:r>
            <a:r>
              <a:rPr lang="en-US" sz="2800" dirty="0"/>
              <a:t>, 2009</a:t>
            </a:r>
            <a:br>
              <a:rPr lang="en-US" sz="2800" dirty="0"/>
            </a:br>
            <a:r>
              <a:rPr lang="en-US" sz="2800" dirty="0"/>
              <a:t>Caio </a:t>
            </a:r>
            <a:r>
              <a:rPr lang="en-US" sz="2800" dirty="0" err="1" smtClean="0"/>
              <a:t>Reisewitz</a:t>
            </a:r>
            <a:endParaRPr lang="en-US" sz="2800" dirty="0"/>
          </a:p>
        </p:txBody>
      </p:sp>
      <p:pic>
        <p:nvPicPr>
          <p:cNvPr id="3" name="Picture 2" descr="tababuia.pres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9518" y="260443"/>
            <a:ext cx="5550033" cy="5191273"/>
          </a:xfrm>
          <a:prstGeom prst="rect">
            <a:avLst/>
          </a:prstGeom>
        </p:spPr>
      </p:pic>
    </p:spTree>
    <p:extLst>
      <p:ext uri="{BB962C8B-B14F-4D97-AF65-F5344CB8AC3E}">
        <p14:creationId xmlns:p14="http://schemas.microsoft.com/office/powerpoint/2010/main" val="23182914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Caio </a:t>
            </a:r>
            <a:r>
              <a:rPr lang="en-US" b="1" dirty="0" err="1" smtClean="0"/>
              <a:t>Reisewitz</a:t>
            </a:r>
            <a:r>
              <a:rPr lang="en-US" b="1" dirty="0" smtClean="0"/>
              <a:t/>
            </a:r>
            <a:br>
              <a:rPr lang="en-US" b="1" dirty="0" smtClean="0"/>
            </a:br>
            <a:r>
              <a:rPr lang="en-US" dirty="0" smtClean="0"/>
              <a:t>(São Paulo, Brazil)</a:t>
            </a:r>
            <a:endParaRPr lang="en-US" b="1"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6410" y="2148976"/>
            <a:ext cx="3125782" cy="312578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2148976"/>
            <a:ext cx="4465403" cy="3125782"/>
          </a:xfrm>
          <a:prstGeom prst="rect">
            <a:avLst/>
          </a:prstGeom>
        </p:spPr>
      </p:pic>
    </p:spTree>
    <p:extLst>
      <p:ext uri="{BB962C8B-B14F-4D97-AF65-F5344CB8AC3E}">
        <p14:creationId xmlns:p14="http://schemas.microsoft.com/office/powerpoint/2010/main" val="3647010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São Paulo</a:t>
            </a:r>
            <a:endParaRPr lang="en-US" b="1" dirty="0"/>
          </a:p>
        </p:txBody>
      </p:sp>
      <p:pic>
        <p:nvPicPr>
          <p:cNvPr id="6" name="Picture 5"/>
          <p:cNvPicPr>
            <a:picLocks noChangeAspect="1"/>
          </p:cNvPicPr>
          <p:nvPr/>
        </p:nvPicPr>
        <p:blipFill>
          <a:blip r:embed="rId3"/>
          <a:stretch>
            <a:fillRect/>
          </a:stretch>
        </p:blipFill>
        <p:spPr>
          <a:xfrm>
            <a:off x="1569144" y="1417638"/>
            <a:ext cx="6119738" cy="4595367"/>
          </a:xfrm>
          <a:prstGeom prst="rect">
            <a:avLst/>
          </a:prstGeom>
        </p:spPr>
      </p:pic>
    </p:spTree>
    <p:extLst>
      <p:ext uri="{BB962C8B-B14F-4D97-AF65-F5344CB8AC3E}">
        <p14:creationId xmlns:p14="http://schemas.microsoft.com/office/powerpoint/2010/main" val="24546271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Urban Expansion in São Paulo</a:t>
            </a:r>
            <a:endParaRPr lang="en-US" b="1" dirty="0"/>
          </a:p>
        </p:txBody>
      </p:sp>
      <p:pic>
        <p:nvPicPr>
          <p:cNvPr id="3" name="Picture 2"/>
          <p:cNvPicPr>
            <a:picLocks noChangeAspect="1"/>
          </p:cNvPicPr>
          <p:nvPr/>
        </p:nvPicPr>
        <p:blipFill>
          <a:blip r:embed="rId3"/>
          <a:stretch>
            <a:fillRect/>
          </a:stretch>
        </p:blipFill>
        <p:spPr>
          <a:xfrm>
            <a:off x="1382342" y="1417638"/>
            <a:ext cx="6412852" cy="4244141"/>
          </a:xfrm>
          <a:prstGeom prst="rect">
            <a:avLst/>
          </a:prstGeom>
        </p:spPr>
      </p:pic>
    </p:spTree>
    <p:extLst>
      <p:ext uri="{BB962C8B-B14F-4D97-AF65-F5344CB8AC3E}">
        <p14:creationId xmlns:p14="http://schemas.microsoft.com/office/powerpoint/2010/main" val="19842460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435600"/>
            <a:ext cx="8229600" cy="1143000"/>
          </a:xfrm>
        </p:spPr>
        <p:txBody>
          <a:bodyPr>
            <a:normAutofit/>
          </a:bodyPr>
          <a:lstStyle/>
          <a:p>
            <a:r>
              <a:rPr lang="en-US" sz="3000" i="1" dirty="0" err="1" smtClean="0"/>
              <a:t>Butantã</a:t>
            </a:r>
            <a:r>
              <a:rPr lang="en-US" sz="3000" dirty="0" smtClean="0"/>
              <a:t>, 2003</a:t>
            </a:r>
            <a:br>
              <a:rPr lang="en-US" sz="3000" dirty="0" smtClean="0"/>
            </a:br>
            <a:r>
              <a:rPr lang="en-US" sz="3000" dirty="0" smtClean="0"/>
              <a:t>Caio </a:t>
            </a:r>
            <a:r>
              <a:rPr lang="en-US" sz="3000" dirty="0" err="1" smtClean="0"/>
              <a:t>Reisewitz</a:t>
            </a:r>
            <a:endParaRPr lang="en-US" sz="3000" dirty="0"/>
          </a:p>
        </p:txBody>
      </p:sp>
      <p:pic>
        <p:nvPicPr>
          <p:cNvPr id="3" name="Picture 2"/>
          <p:cNvPicPr>
            <a:picLocks noChangeAspect="1"/>
          </p:cNvPicPr>
          <p:nvPr/>
        </p:nvPicPr>
        <p:blipFill>
          <a:blip r:embed="rId3"/>
          <a:stretch>
            <a:fillRect/>
          </a:stretch>
        </p:blipFill>
        <p:spPr>
          <a:xfrm>
            <a:off x="508000" y="266700"/>
            <a:ext cx="8128000" cy="5168900"/>
          </a:xfrm>
          <a:prstGeom prst="rect">
            <a:avLst/>
          </a:prstGeom>
        </p:spPr>
      </p:pic>
    </p:spTree>
    <p:extLst>
      <p:ext uri="{BB962C8B-B14F-4D97-AF65-F5344CB8AC3E}">
        <p14:creationId xmlns:p14="http://schemas.microsoft.com/office/powerpoint/2010/main" val="27169463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211" y="5715000"/>
            <a:ext cx="8229600" cy="1143000"/>
          </a:xfrm>
        </p:spPr>
        <p:txBody>
          <a:bodyPr>
            <a:normAutofit/>
          </a:bodyPr>
          <a:lstStyle/>
          <a:p>
            <a:r>
              <a:rPr lang="en-US" sz="2800" i="1" dirty="0" err="1"/>
              <a:t>Goiânia</a:t>
            </a:r>
            <a:r>
              <a:rPr lang="en-US" sz="2800" i="1" dirty="0"/>
              <a:t> Golf Club II</a:t>
            </a:r>
            <a:r>
              <a:rPr lang="en-US" sz="2800" dirty="0"/>
              <a:t>, 2004</a:t>
            </a:r>
            <a:br>
              <a:rPr lang="en-US" sz="2800" dirty="0"/>
            </a:br>
            <a:r>
              <a:rPr lang="en-US" sz="2800" dirty="0"/>
              <a:t>Caio </a:t>
            </a:r>
            <a:r>
              <a:rPr lang="en-US" sz="2800" dirty="0" err="1"/>
              <a:t>Reisewitz</a:t>
            </a:r>
            <a:r>
              <a:rPr lang="en-US" sz="2800" dirty="0" smtClean="0">
                <a:effectLst/>
              </a:rPr>
              <a:t> </a:t>
            </a:r>
            <a:endParaRPr lang="en-US" sz="2800" dirty="0"/>
          </a:p>
        </p:txBody>
      </p:sp>
      <p:pic>
        <p:nvPicPr>
          <p:cNvPr id="2" name="Picture 1" descr="Golf Club GoianiaII.pres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5159" y="452452"/>
            <a:ext cx="4532808" cy="5262548"/>
          </a:xfrm>
          <a:prstGeom prst="rect">
            <a:avLst/>
          </a:prstGeom>
        </p:spPr>
      </p:pic>
    </p:spTree>
    <p:extLst>
      <p:ext uri="{BB962C8B-B14F-4D97-AF65-F5344CB8AC3E}">
        <p14:creationId xmlns:p14="http://schemas.microsoft.com/office/powerpoint/2010/main" val="11542792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1716"/>
            <a:ext cx="8229600" cy="1143000"/>
          </a:xfrm>
        </p:spPr>
        <p:txBody>
          <a:bodyPr>
            <a:noAutofit/>
          </a:bodyPr>
          <a:lstStyle/>
          <a:p>
            <a:r>
              <a:rPr lang="en-US" sz="2800" i="1" dirty="0" err="1"/>
              <a:t>Tababuia</a:t>
            </a:r>
            <a:r>
              <a:rPr lang="en-US" sz="2800" dirty="0"/>
              <a:t>, 2009</a:t>
            </a:r>
            <a:br>
              <a:rPr lang="en-US" sz="2800" dirty="0"/>
            </a:br>
            <a:r>
              <a:rPr lang="en-US" sz="2800" dirty="0"/>
              <a:t>Caio </a:t>
            </a:r>
            <a:r>
              <a:rPr lang="en-US" sz="2800" dirty="0" err="1" smtClean="0"/>
              <a:t>Reisewitz</a:t>
            </a:r>
            <a:endParaRPr lang="en-US" sz="2800" dirty="0"/>
          </a:p>
        </p:txBody>
      </p:sp>
      <p:pic>
        <p:nvPicPr>
          <p:cNvPr id="3" name="Picture 2" descr="tababuia.pres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9518" y="260443"/>
            <a:ext cx="5550033" cy="5191273"/>
          </a:xfrm>
          <a:prstGeom prst="rect">
            <a:avLst/>
          </a:prstGeom>
        </p:spPr>
      </p:pic>
    </p:spTree>
    <p:extLst>
      <p:ext uri="{BB962C8B-B14F-4D97-AF65-F5344CB8AC3E}">
        <p14:creationId xmlns:p14="http://schemas.microsoft.com/office/powerpoint/2010/main" val="40476564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2512</TotalTime>
  <Words>839</Words>
  <Application>Microsoft Macintosh PowerPoint</Application>
  <PresentationFormat>On-screen Show (4:3)</PresentationFormat>
  <Paragraphs>86</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Caio Reisewitz</vt:lpstr>
      <vt:lpstr>Artist Biography</vt:lpstr>
      <vt:lpstr>Tababuia, 2009 Caio Reisewitz</vt:lpstr>
      <vt:lpstr>Caio Reisewitz (São Paulo, Brazil)</vt:lpstr>
      <vt:lpstr>São Paulo</vt:lpstr>
      <vt:lpstr>Urban Expansion in São Paulo</vt:lpstr>
      <vt:lpstr>Butantã, 2003 Caio Reisewitz</vt:lpstr>
      <vt:lpstr>Goiânia Golf Club II, 2004 Caio Reisewitz </vt:lpstr>
      <vt:lpstr>Tababuia, 2009 Caio Reisewitz</vt:lpstr>
      <vt:lpstr>Copacadema, 2009 Caio Reisewitz</vt:lpstr>
      <vt:lpstr>Curahy, 2009 Caio Reisewitz</vt:lpstr>
      <vt:lpstr>Sapetuba, 2014 Caio Reisewitz</vt:lpstr>
      <vt:lpstr>Piaçabuçu, 2012</vt:lpstr>
      <vt:lpstr>Progress and Preservation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Caio Reisewitz</dc:title>
  <dc:creator>Sarah Mead</dc:creator>
  <cp:lastModifiedBy>Noel Smith</cp:lastModifiedBy>
  <cp:revision>37</cp:revision>
  <dcterms:created xsi:type="dcterms:W3CDTF">2015-12-13T23:59:43Z</dcterms:created>
  <dcterms:modified xsi:type="dcterms:W3CDTF">2016-01-25T19:52:59Z</dcterms:modified>
</cp:coreProperties>
</file>