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3" r:id="rId3"/>
    <p:sldId id="264" r:id="rId4"/>
    <p:sldId id="265" r:id="rId5"/>
    <p:sldId id="266" r:id="rId6"/>
    <p:sldId id="267" r:id="rId7"/>
    <p:sldId id="268" r:id="rId8"/>
    <p:sldId id="269" r:id="rId9"/>
    <p:sldId id="270" r:id="rId10"/>
    <p:sldId id="273" r:id="rId11"/>
    <p:sldId id="274" r:id="rId12"/>
    <p:sldId id="275" r:id="rId13"/>
    <p:sldId id="272" r:id="rId14"/>
    <p:sldId id="271" r:id="rId15"/>
    <p:sldId id="259" r:id="rId16"/>
    <p:sldId id="276" r:id="rId17"/>
    <p:sldId id="277" r:id="rId18"/>
    <p:sldId id="257" r:id="rId19"/>
    <p:sldId id="261"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4" autoAdjust="0"/>
    <p:restoredTop sz="85957" autoAdjust="0"/>
  </p:normalViewPr>
  <p:slideViewPr>
    <p:cSldViewPr snapToGrid="0">
      <p:cViewPr varScale="1">
        <p:scale>
          <a:sx n="179" d="100"/>
          <a:sy n="179" d="100"/>
        </p:scale>
        <p:origin x="3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E3D8C-8437-4FE5-81AF-AB8FD1423726}" type="datetimeFigureOut">
              <a:rPr lang="en-US" smtClean="0"/>
              <a:t>1/24/20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9AF76-4047-499F-BD04-83D9EF2EC4AA}" type="slidenum">
              <a:rPr lang="en-US" smtClean="0"/>
              <a:t>‹#›</a:t>
            </a:fld>
            <a:endParaRPr lang="en-US"/>
          </a:p>
        </p:txBody>
      </p:sp>
    </p:spTree>
    <p:extLst>
      <p:ext uri="{BB962C8B-B14F-4D97-AF65-F5344CB8AC3E}">
        <p14:creationId xmlns:p14="http://schemas.microsoft.com/office/powerpoint/2010/main" val="99784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ltampa.com/arts-entertainment/a-e-events/article/21084624/find-hope-ginsburg-talking-environmental-art-at-usf-tamp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Dodecanese" TargetMode="External"/><Relationship Id="rId3" Type="http://schemas.openxmlformats.org/officeDocument/2006/relationships/hyperlink" Target="https://en.wikipedia.org/wiki/Tarpon_Springs,_Florida" TargetMode="External"/><Relationship Id="rId7" Type="http://schemas.openxmlformats.org/officeDocument/2006/relationships/hyperlink" Target="https://en.wikipedia.org/wiki/Hydra_(island)"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Aegina" TargetMode="External"/><Relationship Id="rId11" Type="http://schemas.openxmlformats.org/officeDocument/2006/relationships/hyperlink" Target="https://en.wikipedia.org/wiki/Halki_(Greece)" TargetMode="External"/><Relationship Id="rId5" Type="http://schemas.openxmlformats.org/officeDocument/2006/relationships/hyperlink" Target="https://en.wikipedia.org/wiki/Sponge_diving" TargetMode="External"/><Relationship Id="rId10" Type="http://schemas.openxmlformats.org/officeDocument/2006/relationships/hyperlink" Target="https://en.wikipedia.org/wiki/Symi" TargetMode="External"/><Relationship Id="rId4" Type="http://schemas.openxmlformats.org/officeDocument/2006/relationships/hyperlink" Target="https://en.wikipedia.org/wiki/John_Cocoris" TargetMode="External"/><Relationship Id="rId9" Type="http://schemas.openxmlformats.org/officeDocument/2006/relationships/hyperlink" Target="https://en.wikipedia.org/wiki/Kalymno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oridamemory.com/items/show/14942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oridamemory.com/items/show/33429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opeginsburg.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pongeorama.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ira.usf.edu/CAM/exhibitions/2020_1_Sponge_Exchange/Sponge_Exchang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ltampa.com/arts-entertainment/a-e-events/article/21084624/find-hope-ginsburg-talking-environmental-art-at-usf-tamp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ra.usf.edu/CAM/exhibitions/2020_1_Sponge_Exchange/Sponge_Exchang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ueartfoundation.org/young-art-critics-essays/2013/8/8/emily-sessions-on-hope-ginsbu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edia.icompendium.com/hopegins_Land-Dive-Team-Amphibious-James-Live-Performance.mp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opeginsburg.com/work/land-dive-team-amphibious-james-201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opeginsburg.com/work/land-dive-team-amphibious-james-201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opeginsburg.com/work/land-dive-team-amphibious-james-201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opeginsburg.com/work/land-dive-team-amphibious-james-201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reativetime.org/summit/author/hope-ginsbu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cavcu.org/artist/ginsburg/ginsburg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oridamemory.com/items/show/2451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US" dirty="0">
                <a:hlinkClick r:id="rId3"/>
              </a:rPr>
              <a:t>https://www.cltampa.com/arts-entertainment/a-e-events/article/21084624/find-hope-ginsburg-talking-environmental-art-at-usf-tampa</a:t>
            </a:r>
            <a:endParaRPr lang="en-US" dirty="0"/>
          </a:p>
          <a:p>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1</a:t>
            </a:fld>
            <a:endParaRPr lang="en-US"/>
          </a:p>
        </p:txBody>
      </p:sp>
    </p:spTree>
    <p:extLst>
      <p:ext uri="{BB962C8B-B14F-4D97-AF65-F5344CB8AC3E}">
        <p14:creationId xmlns:p14="http://schemas.microsoft.com/office/powerpoint/2010/main" val="207505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Located on the Gulf of Mexico,</a:t>
            </a:r>
            <a:r>
              <a:rPr lang="en-US" baseline="0" dirty="0"/>
              <a:t> Tarpon Springs.</a:t>
            </a:r>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11</a:t>
            </a:fld>
            <a:endParaRPr lang="en-US"/>
          </a:p>
        </p:txBody>
      </p:sp>
    </p:spTree>
    <p:extLst>
      <p:ext uri="{BB962C8B-B14F-4D97-AF65-F5344CB8AC3E}">
        <p14:creationId xmlns:p14="http://schemas.microsoft.com/office/powerpoint/2010/main" val="374488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US" dirty="0">
                <a:hlinkClick r:id="rId3"/>
              </a:rPr>
              <a:t>https://en.wikipedia.org/wiki/Tarpon_Springs,_Florida</a:t>
            </a:r>
            <a:endParaRPr lang="en-US" dirty="0"/>
          </a:p>
          <a:p>
            <a:r>
              <a:rPr lang="en-US" sz="1200" b="0" i="0" kern="1200" dirty="0">
                <a:solidFill>
                  <a:schemeClr val="tx1"/>
                </a:solidFill>
                <a:effectLst/>
                <a:latin typeface="+mn-lt"/>
                <a:ea typeface="+mn-ea"/>
                <a:cs typeface="+mn-cs"/>
              </a:rPr>
              <a:t>In 1905, </a:t>
            </a:r>
            <a:r>
              <a:rPr lang="en-US" sz="1200" b="0" i="0" u="none" strike="noStrike" kern="1200" dirty="0">
                <a:solidFill>
                  <a:schemeClr val="tx1"/>
                </a:solidFill>
                <a:effectLst/>
                <a:latin typeface="+mn-lt"/>
                <a:ea typeface="+mn-ea"/>
                <a:cs typeface="+mn-cs"/>
                <a:hlinkClick r:id="rId4" tooltip="John Cocoris"/>
              </a:rPr>
              <a:t>John </a:t>
            </a:r>
            <a:r>
              <a:rPr lang="en-US" sz="1200" b="0" i="0" u="none" strike="noStrike" kern="1200" dirty="0" err="1">
                <a:solidFill>
                  <a:schemeClr val="tx1"/>
                </a:solidFill>
                <a:effectLst/>
                <a:latin typeface="+mn-lt"/>
                <a:ea typeface="+mn-ea"/>
                <a:cs typeface="+mn-cs"/>
                <a:hlinkClick r:id="rId4" tooltip="John Cocoris"/>
              </a:rPr>
              <a:t>Cocoris</a:t>
            </a:r>
            <a:r>
              <a:rPr lang="en-US" sz="1200" b="0" i="0" kern="1200" dirty="0">
                <a:solidFill>
                  <a:schemeClr val="tx1"/>
                </a:solidFill>
                <a:effectLst/>
                <a:latin typeface="+mn-lt"/>
                <a:ea typeface="+mn-ea"/>
                <a:cs typeface="+mn-cs"/>
              </a:rPr>
              <a:t> introduced the technique of </a:t>
            </a:r>
            <a:r>
              <a:rPr lang="en-US" sz="1200" b="0" i="0" u="none" strike="noStrike" kern="1200" dirty="0">
                <a:solidFill>
                  <a:schemeClr val="tx1"/>
                </a:solidFill>
                <a:effectLst/>
                <a:latin typeface="+mn-lt"/>
                <a:ea typeface="+mn-ea"/>
                <a:cs typeface="+mn-cs"/>
                <a:hlinkClick r:id="rId5" tooltip="Sponge diving"/>
              </a:rPr>
              <a:t>sponge diving</a:t>
            </a:r>
            <a:r>
              <a:rPr lang="en-US" sz="1200" b="0" i="0" kern="1200" dirty="0">
                <a:solidFill>
                  <a:schemeClr val="tx1"/>
                </a:solidFill>
                <a:effectLst/>
                <a:latin typeface="+mn-lt"/>
                <a:ea typeface="+mn-ea"/>
                <a:cs typeface="+mn-cs"/>
              </a:rPr>
              <a:t> to Tarpon Springs by recruiting divers and crew members from Greece. The first divers came from the </a:t>
            </a:r>
            <a:r>
              <a:rPr lang="en-US" sz="1200" b="0" i="0" kern="1200" dirty="0" err="1">
                <a:solidFill>
                  <a:schemeClr val="tx1"/>
                </a:solidFill>
                <a:effectLst/>
                <a:latin typeface="+mn-lt"/>
                <a:ea typeface="+mn-ea"/>
                <a:cs typeface="+mn-cs"/>
              </a:rPr>
              <a:t>Saronic</a:t>
            </a:r>
            <a:r>
              <a:rPr lang="en-US" sz="1200" b="0" i="0" kern="1200" dirty="0">
                <a:solidFill>
                  <a:schemeClr val="tx1"/>
                </a:solidFill>
                <a:effectLst/>
                <a:latin typeface="+mn-lt"/>
                <a:ea typeface="+mn-ea"/>
                <a:cs typeface="+mn-cs"/>
              </a:rPr>
              <a:t> Gulf islands of </a:t>
            </a:r>
            <a:r>
              <a:rPr lang="en-US" sz="1200" b="0" i="0" u="none" strike="noStrike" kern="1200" dirty="0">
                <a:solidFill>
                  <a:schemeClr val="tx1"/>
                </a:solidFill>
                <a:effectLst/>
                <a:latin typeface="+mn-lt"/>
                <a:ea typeface="+mn-ea"/>
                <a:cs typeface="+mn-cs"/>
                <a:hlinkClick r:id="rId6" tooltip="Aegina"/>
              </a:rPr>
              <a:t>Aegina</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7" tooltip="Hydra (island)"/>
              </a:rPr>
              <a:t>Hydra</a:t>
            </a:r>
            <a:r>
              <a:rPr lang="en-US" sz="1200" b="0" i="0" kern="1200" dirty="0">
                <a:solidFill>
                  <a:schemeClr val="tx1"/>
                </a:solidFill>
                <a:effectLst/>
                <a:latin typeface="+mn-lt"/>
                <a:ea typeface="+mn-ea"/>
                <a:cs typeface="+mn-cs"/>
              </a:rPr>
              <a:t>, but they were soon outnumbered by those from the </a:t>
            </a:r>
            <a:r>
              <a:rPr lang="en-US" sz="1200" b="0" i="0" u="none" strike="noStrike" kern="1200" dirty="0">
                <a:solidFill>
                  <a:schemeClr val="tx1"/>
                </a:solidFill>
                <a:effectLst/>
                <a:latin typeface="+mn-lt"/>
                <a:ea typeface="+mn-ea"/>
                <a:cs typeface="+mn-cs"/>
                <a:hlinkClick r:id="rId8" tooltip="Dodecanese"/>
              </a:rPr>
              <a:t>Dodecanese</a:t>
            </a:r>
            <a:r>
              <a:rPr lang="en-US" sz="1200" b="0" i="0" kern="1200" dirty="0">
                <a:solidFill>
                  <a:schemeClr val="tx1"/>
                </a:solidFill>
                <a:effectLst/>
                <a:latin typeface="+mn-lt"/>
                <a:ea typeface="+mn-ea"/>
                <a:cs typeface="+mn-cs"/>
              </a:rPr>
              <a:t> islands of </a:t>
            </a:r>
            <a:r>
              <a:rPr lang="en-US" sz="1200" b="0" i="0" u="none" strike="noStrike" kern="1200" dirty="0">
                <a:solidFill>
                  <a:schemeClr val="tx1"/>
                </a:solidFill>
                <a:effectLst/>
                <a:latin typeface="+mn-lt"/>
                <a:ea typeface="+mn-ea"/>
                <a:cs typeface="+mn-cs"/>
                <a:hlinkClick r:id="rId9" tooltip="Kalymnos"/>
              </a:rPr>
              <a:t>Kalymnos</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10" tooltip="Symi"/>
              </a:rPr>
              <a:t>Symi</a:t>
            </a:r>
            <a:r>
              <a:rPr lang="en-US" sz="1200" b="0" i="0"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hlinkClick r:id="rId11" tooltip="Halki (Greece)"/>
              </a:rPr>
              <a:t>Halki</a:t>
            </a:r>
            <a:r>
              <a:rPr lang="en-US" sz="1200" b="0" i="0" kern="1200" dirty="0">
                <a:solidFill>
                  <a:schemeClr val="tx1"/>
                </a:solidFill>
                <a:effectLst/>
                <a:latin typeface="+mn-lt"/>
                <a:ea typeface="+mn-ea"/>
                <a:cs typeface="+mn-cs"/>
              </a:rPr>
              <a:t>. The sponge industry soon became one of the leading maritime industries in Florida and the most important business in Tarpon Springs, generating millions of dollars a year.</a:t>
            </a:r>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12</a:t>
            </a:fld>
            <a:endParaRPr lang="en-US"/>
          </a:p>
        </p:txBody>
      </p:sp>
    </p:spTree>
    <p:extLst>
      <p:ext uri="{BB962C8B-B14F-4D97-AF65-F5344CB8AC3E}">
        <p14:creationId xmlns:p14="http://schemas.microsoft.com/office/powerpoint/2010/main" val="368460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sponge industry was an important business in Tarpon Springs in the late 1800s/early 1900s.l</a:t>
            </a:r>
            <a:endParaRPr lang="en-US" dirty="0"/>
          </a:p>
          <a:p>
            <a:r>
              <a:rPr lang="en-US" dirty="0"/>
              <a:t>Source: </a:t>
            </a:r>
            <a:r>
              <a:rPr lang="en-US" dirty="0">
                <a:hlinkClick r:id="rId3"/>
              </a:rPr>
              <a:t>https://www.floridamemory.com/items/show/149423</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Sponge sale in progress at the Sponge Exchange - Tarpon Springs, Florida</a:t>
            </a:r>
          </a:p>
          <a:p>
            <a:r>
              <a:rPr lang="en-US" sz="1200" b="0" i="0" kern="1200" dirty="0">
                <a:solidFill>
                  <a:schemeClr val="tx1"/>
                </a:solidFill>
                <a:effectLst/>
                <a:latin typeface="+mn-lt"/>
                <a:ea typeface="+mn-ea"/>
                <a:cs typeface="+mn-cs"/>
              </a:rPr>
              <a:t>Image Number: N041335</a:t>
            </a:r>
          </a:p>
          <a:p>
            <a:r>
              <a:rPr lang="en-US" sz="1200" b="0" i="0" kern="1200" dirty="0">
                <a:solidFill>
                  <a:schemeClr val="tx1"/>
                </a:solidFill>
                <a:effectLst/>
                <a:latin typeface="+mn-lt"/>
                <a:ea typeface="+mn-ea"/>
                <a:cs typeface="+mn-cs"/>
              </a:rPr>
              <a:t>Year: 19--?</a:t>
            </a:r>
          </a:p>
          <a:p>
            <a:r>
              <a:rPr lang="en-US" sz="1200" b="0" i="0" kern="1200" dirty="0">
                <a:solidFill>
                  <a:schemeClr val="tx1"/>
                </a:solidFill>
                <a:effectLst/>
                <a:latin typeface="+mn-lt"/>
                <a:ea typeface="+mn-ea"/>
                <a:cs typeface="+mn-cs"/>
              </a:rPr>
              <a:t>Publication Info: Saint Petersburg, Fla. : Sun News, [19--]</a:t>
            </a:r>
          </a:p>
          <a:p>
            <a:r>
              <a:rPr lang="en-US" sz="1200" b="0" i="0" kern="1200" dirty="0">
                <a:solidFill>
                  <a:schemeClr val="tx1"/>
                </a:solidFill>
                <a:effectLst/>
                <a:latin typeface="+mn-lt"/>
                <a:ea typeface="+mn-ea"/>
                <a:cs typeface="+mn-cs"/>
              </a:rPr>
              <a:t>General Note: Photonegative of a postcard, number OB-H780.</a:t>
            </a:r>
          </a:p>
          <a:p>
            <a:endParaRPr lang="en-US" dirty="0"/>
          </a:p>
          <a:p>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13</a:t>
            </a:fld>
            <a:endParaRPr lang="en-US"/>
          </a:p>
        </p:txBody>
      </p:sp>
    </p:spTree>
    <p:extLst>
      <p:ext uri="{BB962C8B-B14F-4D97-AF65-F5344CB8AC3E}">
        <p14:creationId xmlns:p14="http://schemas.microsoft.com/office/powerpoint/2010/main" val="2009839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https://www.floridamemory.com/items/show/334298</a:t>
            </a:r>
            <a:endParaRPr lang="en-US" dirty="0"/>
          </a:p>
          <a:p>
            <a:r>
              <a:rPr lang="en-US" sz="1200" b="0" i="0" kern="1200" dirty="0">
                <a:solidFill>
                  <a:schemeClr val="tx1"/>
                </a:solidFill>
                <a:effectLst/>
                <a:latin typeface="+mn-lt"/>
                <a:ea typeface="+mn-ea"/>
                <a:cs typeface="+mn-cs"/>
              </a:rPr>
              <a:t>Image Number: PC15643</a:t>
            </a:r>
          </a:p>
          <a:p>
            <a:r>
              <a:rPr lang="en-US" sz="1200" b="0" i="0" kern="1200" dirty="0">
                <a:solidFill>
                  <a:schemeClr val="tx1"/>
                </a:solidFill>
                <a:effectLst/>
                <a:latin typeface="+mn-lt"/>
                <a:ea typeface="+mn-ea"/>
                <a:cs typeface="+mn-cs"/>
              </a:rPr>
              <a:t>Year: 1940</a:t>
            </a:r>
          </a:p>
          <a:p>
            <a:r>
              <a:rPr lang="en-US" sz="1200" b="0" i="0" kern="1200" dirty="0">
                <a:solidFill>
                  <a:schemeClr val="tx1"/>
                </a:solidFill>
                <a:effectLst/>
                <a:latin typeface="+mn-lt"/>
                <a:ea typeface="+mn-ea"/>
                <a:cs typeface="+mn-cs"/>
              </a:rPr>
              <a:t>Publication Info: St. Petersburg, Fla. : Sun News Co., 1940.</a:t>
            </a:r>
          </a:p>
          <a:p>
            <a:r>
              <a:rPr lang="en-US" sz="1200" b="0" i="0" kern="1200" dirty="0">
                <a:solidFill>
                  <a:schemeClr val="tx1"/>
                </a:solidFill>
                <a:effectLst/>
                <a:latin typeface="+mn-lt"/>
                <a:ea typeface="+mn-ea"/>
                <a:cs typeface="+mn-cs"/>
              </a:rPr>
              <a:t>Physical Description: 1 postcard - hand-colored - 14 x 9 cm.</a:t>
            </a:r>
          </a:p>
          <a:p>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14</a:t>
            </a:fld>
            <a:endParaRPr lang="en-US"/>
          </a:p>
        </p:txBody>
      </p:sp>
    </p:spTree>
    <p:extLst>
      <p:ext uri="{BB962C8B-B14F-4D97-AF65-F5344CB8AC3E}">
        <p14:creationId xmlns:p14="http://schemas.microsoft.com/office/powerpoint/2010/main" val="356847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US" dirty="0">
                <a:hlinkClick r:id="rId3"/>
              </a:rPr>
              <a:t>https://www.hopeginsburg.com/</a:t>
            </a:r>
            <a:endParaRPr lang="en-US" dirty="0"/>
          </a:p>
          <a:p>
            <a:r>
              <a:rPr lang="en-US" dirty="0"/>
              <a:t>Vintage postcard from the </a:t>
            </a:r>
            <a:r>
              <a:rPr lang="en-US" dirty="0" err="1"/>
              <a:t>Spongeorama</a:t>
            </a:r>
            <a:r>
              <a:rPr lang="en-US" dirty="0"/>
              <a:t>.  </a:t>
            </a:r>
          </a:p>
        </p:txBody>
      </p:sp>
      <p:sp>
        <p:nvSpPr>
          <p:cNvPr id="4" name="Slide Number Placeholder 3"/>
          <p:cNvSpPr>
            <a:spLocks noGrp="1"/>
          </p:cNvSpPr>
          <p:nvPr>
            <p:ph type="sldNum" sz="quarter" idx="10"/>
          </p:nvPr>
        </p:nvSpPr>
        <p:spPr/>
        <p:txBody>
          <a:bodyPr/>
          <a:lstStyle/>
          <a:p>
            <a:fld id="{C5D9AF76-4047-499F-BD04-83D9EF2EC4AA}" type="slidenum">
              <a:rPr lang="en-US" smtClean="0"/>
              <a:t>15</a:t>
            </a:fld>
            <a:endParaRPr lang="en-US"/>
          </a:p>
        </p:txBody>
      </p:sp>
    </p:spTree>
    <p:extLst>
      <p:ext uri="{BB962C8B-B14F-4D97-AF65-F5344CB8AC3E}">
        <p14:creationId xmlns:p14="http://schemas.microsoft.com/office/powerpoint/2010/main" val="194030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t>
            </a:r>
            <a:r>
              <a:rPr lang="en-US" baseline="0" dirty="0" err="1"/>
              <a:t>Spongeorama</a:t>
            </a:r>
            <a:r>
              <a:rPr lang="en-US" baseline="0" dirty="0"/>
              <a:t> was founded in 1968 as a factory of natural sea sponges.  Today it operates as a shop and museum.</a:t>
            </a:r>
          </a:p>
          <a:p>
            <a:r>
              <a:rPr lang="en-US" baseline="0" dirty="0"/>
              <a:t>Source: </a:t>
            </a:r>
            <a:r>
              <a:rPr lang="en-US" dirty="0">
                <a:hlinkClick r:id="rId3"/>
              </a:rPr>
              <a:t>https://spongeorama.com/</a:t>
            </a:r>
            <a:r>
              <a:rPr lang="en-US" dirty="0"/>
              <a:t> </a:t>
            </a:r>
          </a:p>
          <a:p>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16</a:t>
            </a:fld>
            <a:endParaRPr lang="en-US"/>
          </a:p>
        </p:txBody>
      </p:sp>
    </p:spTree>
    <p:extLst>
      <p:ext uri="{BB962C8B-B14F-4D97-AF65-F5344CB8AC3E}">
        <p14:creationId xmlns:p14="http://schemas.microsoft.com/office/powerpoint/2010/main" val="169276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Ginsburg’s </a:t>
            </a:r>
            <a:r>
              <a:rPr lang="en-US" sz="1200" b="0" i="1" kern="1200" dirty="0">
                <a:solidFill>
                  <a:schemeClr val="tx1"/>
                </a:solidFill>
                <a:effectLst/>
                <a:latin typeface="+mn-lt"/>
                <a:ea typeface="+mn-ea"/>
                <a:cs typeface="+mn-cs"/>
              </a:rPr>
              <a:t>Sponge Exchange</a:t>
            </a:r>
            <a:r>
              <a:rPr lang="en-US" sz="1200" b="0" i="0" kern="1200" dirty="0">
                <a:solidFill>
                  <a:schemeClr val="tx1"/>
                </a:solidFill>
                <a:effectLst/>
                <a:latin typeface="+mn-lt"/>
                <a:ea typeface="+mn-ea"/>
                <a:cs typeface="+mn-cs"/>
              </a:rPr>
              <a:t> explores past challenges to the local sponge industry, raises awareness and understanding of how the health of marine invertebrates is deeply tied to the environment and economic life of the region, and serves as a catalyst for imagining productive solutions for the future.</a:t>
            </a:r>
          </a:p>
          <a:p>
            <a:r>
              <a:rPr lang="en-US" sz="1200" b="0" i="0" kern="1200" dirty="0">
                <a:solidFill>
                  <a:schemeClr val="tx1"/>
                </a:solidFill>
                <a:effectLst/>
                <a:latin typeface="+mn-lt"/>
                <a:ea typeface="+mn-ea"/>
                <a:cs typeface="+mn-cs"/>
              </a:rPr>
              <a:t>Source: </a:t>
            </a:r>
            <a:r>
              <a:rPr lang="en-US" dirty="0">
                <a:hlinkClick r:id="rId3"/>
              </a:rPr>
              <a:t>http://ira.usf.edu/CAM/exhibitions/2020_1_Sponge_Exchange/Sponge_Exchange.html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17</a:t>
            </a:fld>
            <a:endParaRPr lang="en-US"/>
          </a:p>
        </p:txBody>
      </p:sp>
    </p:spTree>
    <p:extLst>
      <p:ext uri="{BB962C8B-B14F-4D97-AF65-F5344CB8AC3E}">
        <p14:creationId xmlns:p14="http://schemas.microsoft.com/office/powerpoint/2010/main" val="470927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Sponge Exchange uses “sea sponges and hard corals as a metaphor for exchange and the ecology of learning to stimulate social transformation” — meant to cultivate resilience by addressing critical social and environmental issues.</a:t>
            </a:r>
          </a:p>
          <a:p>
            <a:r>
              <a:rPr lang="en-US" sz="1200" b="0" i="0" kern="1200" dirty="0">
                <a:solidFill>
                  <a:schemeClr val="tx1"/>
                </a:solidFill>
                <a:effectLst/>
                <a:latin typeface="+mn-lt"/>
                <a:ea typeface="+mn-ea"/>
                <a:cs typeface="+mn-cs"/>
              </a:rPr>
              <a:t>Source:</a:t>
            </a:r>
            <a:r>
              <a:rPr lang="en-US" sz="1200" b="0" i="0" kern="1200" baseline="0" dirty="0">
                <a:solidFill>
                  <a:schemeClr val="tx1"/>
                </a:solidFill>
                <a:effectLst/>
                <a:latin typeface="+mn-lt"/>
                <a:ea typeface="+mn-ea"/>
                <a:cs typeface="+mn-cs"/>
              </a:rPr>
              <a:t> </a:t>
            </a:r>
            <a:r>
              <a:rPr lang="en-US" dirty="0">
                <a:hlinkClick r:id="rId3"/>
              </a:rPr>
              <a:t>https://www.cltampa.com/arts-entertainment/a-e-events/article/21084624/find-hope-ginsburg-talking-environmental-art-at-usf-tampa</a:t>
            </a:r>
            <a:endParaRPr lang="en-US" dirty="0"/>
          </a:p>
          <a:p>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18</a:t>
            </a:fld>
            <a:endParaRPr lang="en-US"/>
          </a:p>
        </p:txBody>
      </p:sp>
    </p:spTree>
    <p:extLst>
      <p:ext uri="{BB962C8B-B14F-4D97-AF65-F5344CB8AC3E}">
        <p14:creationId xmlns:p14="http://schemas.microsoft.com/office/powerpoint/2010/main" val="3355903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US" dirty="0">
                <a:hlinkClick r:id="rId3"/>
              </a:rPr>
              <a:t>http://ira.usf.edu/CAM/exhibitions/2020_1_Sponge_Exchange/Sponge_Exchange.html</a:t>
            </a:r>
            <a:endParaRPr lang="en-US" dirty="0"/>
          </a:p>
          <a:p>
            <a:r>
              <a:rPr lang="en-US" sz="1200" b="0" i="0" kern="1200" dirty="0">
                <a:solidFill>
                  <a:schemeClr val="tx1"/>
                </a:solidFill>
                <a:effectLst/>
                <a:latin typeface="+mn-lt"/>
                <a:ea typeface="+mn-ea"/>
                <a:cs typeface="+mn-cs"/>
              </a:rPr>
              <a:t>The four-channel video submerges viewers in the underwater coral nurseries and </a:t>
            </a:r>
            <a:r>
              <a:rPr lang="en-US" sz="1200" b="0" i="0" kern="1200" dirty="0" err="1">
                <a:solidFill>
                  <a:schemeClr val="tx1"/>
                </a:solidFill>
                <a:effectLst/>
                <a:latin typeface="+mn-lt"/>
                <a:ea typeface="+mn-ea"/>
                <a:cs typeface="+mn-cs"/>
              </a:rPr>
              <a:t>outplant</a:t>
            </a:r>
            <a:r>
              <a:rPr lang="en-US" sz="1200" b="0" i="0" kern="1200" dirty="0">
                <a:solidFill>
                  <a:schemeClr val="tx1"/>
                </a:solidFill>
                <a:effectLst/>
                <a:latin typeface="+mn-lt"/>
                <a:ea typeface="+mn-ea"/>
                <a:cs typeface="+mn-cs"/>
              </a:rPr>
              <a:t> sites of St. Croix, capturing the often unseen coral farming and reef restoration work that occurs beneath the surface.</a:t>
            </a:r>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19</a:t>
            </a:fld>
            <a:endParaRPr lang="en-US"/>
          </a:p>
        </p:txBody>
      </p:sp>
    </p:spTree>
    <p:extLst>
      <p:ext uri="{BB962C8B-B14F-4D97-AF65-F5344CB8AC3E}">
        <p14:creationId xmlns:p14="http://schemas.microsoft.com/office/powerpoint/2010/main" val="1188622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US" sz="1200" b="1" i="0" kern="1200" dirty="0">
                <a:solidFill>
                  <a:schemeClr val="tx1"/>
                </a:solidFill>
                <a:effectLst/>
                <a:latin typeface="+mn-lt"/>
                <a:ea typeface="+mn-ea"/>
                <a:cs typeface="+mn-cs"/>
              </a:rPr>
              <a:t>soundartsrichmond.com</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Quote source: </a:t>
            </a:r>
            <a:r>
              <a:rPr lang="en-US" dirty="0">
                <a:hlinkClick r:id="rId3"/>
              </a:rPr>
              <a:t>http://cueartfoundation.org/young-art-critics-essays/2013/8/8/emily-sessions-on-hope-ginsburg</a:t>
            </a:r>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20</a:t>
            </a:fld>
            <a:endParaRPr lang="en-US"/>
          </a:p>
        </p:txBody>
      </p:sp>
    </p:spTree>
    <p:extLst>
      <p:ext uri="{BB962C8B-B14F-4D97-AF65-F5344CB8AC3E}">
        <p14:creationId xmlns:p14="http://schemas.microsoft.com/office/powerpoint/2010/main" val="321631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a:t>
            </a:r>
            <a:r>
              <a:rPr lang="en-US" baseline="0" dirty="0"/>
              <a:t> the lights, ask students to get comfortable in their seats, and direct them to listen to the following clip, keeping in mind the 4 questions posed.</a:t>
            </a:r>
          </a:p>
          <a:p>
            <a:r>
              <a:rPr lang="en-US" baseline="0" dirty="0"/>
              <a:t>Ask students to close their eyes to heighten their hearing, and play the first 2 minutes of this audio clip: </a:t>
            </a:r>
            <a:r>
              <a:rPr lang="en-US" dirty="0">
                <a:hlinkClick r:id="rId3"/>
              </a:rPr>
              <a:t>http://media.icompendium.com/hopegins_Land-Dive-Team-Amphibious-James-Live-Performance.mp3</a:t>
            </a:r>
            <a:r>
              <a:rPr lang="en-US" dirty="0"/>
              <a:t> </a:t>
            </a:r>
          </a:p>
          <a:p>
            <a:r>
              <a:rPr lang="en-US" dirty="0"/>
              <a:t>Stop</a:t>
            </a:r>
            <a:r>
              <a:rPr lang="en-US" baseline="0" dirty="0"/>
              <a:t> the audio clip at the 2-minute point, ask students to open their eyes, and jot down their responses to the 4 questions. </a:t>
            </a:r>
          </a:p>
          <a:p>
            <a:r>
              <a:rPr lang="en-US" baseline="0" dirty="0"/>
              <a:t>After giving students a couple of minutes to jot down their thoughts, ask for volunteers to share their responses to each of the questions.</a:t>
            </a:r>
          </a:p>
          <a:p>
            <a:r>
              <a:rPr lang="en-US" baseline="0" dirty="0"/>
              <a:t>Prompt a discussion by asking: What one word comes to mind as a result of listening to this audio clip?</a:t>
            </a:r>
          </a:p>
          <a:p>
            <a:r>
              <a:rPr lang="en-US" baseline="0" dirty="0"/>
              <a:t>Explain that the audio clip is from a work by Hope Ginsburg, an artist deeply concerned about environmental issues.</a:t>
            </a:r>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2</a:t>
            </a:fld>
            <a:endParaRPr lang="en-US"/>
          </a:p>
        </p:txBody>
      </p:sp>
    </p:spTree>
    <p:extLst>
      <p:ext uri="{BB962C8B-B14F-4D97-AF65-F5344CB8AC3E}">
        <p14:creationId xmlns:p14="http://schemas.microsoft.com/office/powerpoint/2010/main" val="166166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https://www.hopeginsburg.com/work/land-dive-team-amphibious-james-2018</a:t>
            </a:r>
            <a:endParaRPr lang="en-US" dirty="0"/>
          </a:p>
          <a:p>
            <a:r>
              <a:rPr lang="en-US" i="1" dirty="0">
                <a:effectLst/>
              </a:rPr>
              <a:t>Land Dive Team: Amphibious James </a:t>
            </a:r>
            <a:r>
              <a:rPr lang="en-US" dirty="0">
                <a:effectLst/>
              </a:rPr>
              <a:t>was a public performance at the site of the James River co-commissioned by the Institute for Contemporary Art at VCU and the Richmond Symphony. The piece was a meditation for the James with the species that live on its shores, in its waters, and in the air above. There were three movements in the score by Joshua Quarles and three main components in the project: a Land Dive Team of nine participants meditating with scuba gear during movements one and three, a wind ensemble of nine musicians, and an Amphibious Dive Team (including myself) that entered the river during the second movement to send live sound back to the mix on the shore using full face masks outfitted with telecommunications gear. The first movement focused on species who dwell on land and included field recordings from the wetlands along the James River. The second movement incorporated underwater fish recordings as well as a meditation that I recited from within the river. The third movement was the “amphibious” culmination, including field recordings of frogs and the return of the Amphibious Dive Team to join the meditating Land Dive Team. The full transcript that was spoken from the river appears at the above "more" link.</a:t>
            </a:r>
          </a:p>
          <a:p>
            <a:br>
              <a:rPr lang="en-US" dirty="0">
                <a:effectLst/>
              </a:rPr>
            </a:br>
            <a:endParaRPr lang="en-US" dirty="0"/>
          </a:p>
          <a:p>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3</a:t>
            </a:fld>
            <a:endParaRPr lang="en-US"/>
          </a:p>
        </p:txBody>
      </p:sp>
    </p:spTree>
    <p:extLst>
      <p:ext uri="{BB962C8B-B14F-4D97-AF65-F5344CB8AC3E}">
        <p14:creationId xmlns:p14="http://schemas.microsoft.com/office/powerpoint/2010/main" val="325376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Images: </a:t>
            </a:r>
            <a:r>
              <a:rPr lang="en-US" sz="1200" b="0" i="0" kern="1200" dirty="0" err="1">
                <a:solidFill>
                  <a:schemeClr val="tx1"/>
                </a:solidFill>
                <a:effectLst/>
                <a:latin typeface="+mn-lt"/>
                <a:ea typeface="+mn-ea"/>
                <a:cs typeface="+mn-cs"/>
              </a:rPr>
              <a:t>UFOclub</a:t>
            </a:r>
            <a:r>
              <a:rPr lang="en-US" sz="1200" b="0" i="0" kern="1200" dirty="0">
                <a:solidFill>
                  <a:schemeClr val="tx1"/>
                </a:solidFill>
                <a:effectLst/>
                <a:latin typeface="+mn-lt"/>
                <a:ea typeface="+mn-ea"/>
                <a:cs typeface="+mn-cs"/>
              </a:rPr>
              <a:t> Creative; Source:  </a:t>
            </a:r>
            <a:r>
              <a:rPr lang="en-US" dirty="0">
                <a:hlinkClick r:id="rId3"/>
              </a:rPr>
              <a:t>https://www.hopeginsburg.com/work/land-dive-team-amphibious-james-2018</a:t>
            </a:r>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5</a:t>
            </a:fld>
            <a:endParaRPr lang="en-US"/>
          </a:p>
        </p:txBody>
      </p:sp>
    </p:spTree>
    <p:extLst>
      <p:ext uri="{BB962C8B-B14F-4D97-AF65-F5344CB8AC3E}">
        <p14:creationId xmlns:p14="http://schemas.microsoft.com/office/powerpoint/2010/main" val="102508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Images: </a:t>
            </a:r>
            <a:r>
              <a:rPr lang="en-US" sz="1200" b="0" i="0" kern="1200" dirty="0" err="1">
                <a:solidFill>
                  <a:schemeClr val="tx1"/>
                </a:solidFill>
                <a:effectLst/>
                <a:latin typeface="+mn-lt"/>
                <a:ea typeface="+mn-ea"/>
                <a:cs typeface="+mn-cs"/>
              </a:rPr>
              <a:t>UFOclub</a:t>
            </a:r>
            <a:r>
              <a:rPr lang="en-US" sz="1200" b="0" i="0" kern="1200" dirty="0">
                <a:solidFill>
                  <a:schemeClr val="tx1"/>
                </a:solidFill>
                <a:effectLst/>
                <a:latin typeface="+mn-lt"/>
                <a:ea typeface="+mn-ea"/>
                <a:cs typeface="+mn-cs"/>
              </a:rPr>
              <a:t> Creative; Source:  </a:t>
            </a:r>
            <a:r>
              <a:rPr lang="en-US" dirty="0">
                <a:hlinkClick r:id="rId3"/>
              </a:rPr>
              <a:t>https://www.hopeginsburg.com/work/land-dive-team-amphibious-james-2018</a:t>
            </a:r>
            <a:endParaRPr lang="en-US" dirty="0"/>
          </a:p>
          <a:p>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6</a:t>
            </a:fld>
            <a:endParaRPr lang="en-US"/>
          </a:p>
        </p:txBody>
      </p:sp>
    </p:spTree>
    <p:extLst>
      <p:ext uri="{BB962C8B-B14F-4D97-AF65-F5344CB8AC3E}">
        <p14:creationId xmlns:p14="http://schemas.microsoft.com/office/powerpoint/2010/main" val="414508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Images: </a:t>
            </a:r>
            <a:r>
              <a:rPr lang="en-US" sz="1200" b="0" i="0" kern="1200" dirty="0" err="1">
                <a:solidFill>
                  <a:schemeClr val="tx1"/>
                </a:solidFill>
                <a:effectLst/>
                <a:latin typeface="+mn-lt"/>
                <a:ea typeface="+mn-ea"/>
                <a:cs typeface="+mn-cs"/>
              </a:rPr>
              <a:t>UFOclub</a:t>
            </a:r>
            <a:r>
              <a:rPr lang="en-US" sz="1200" b="0" i="0" kern="1200" dirty="0">
                <a:solidFill>
                  <a:schemeClr val="tx1"/>
                </a:solidFill>
                <a:effectLst/>
                <a:latin typeface="+mn-lt"/>
                <a:ea typeface="+mn-ea"/>
                <a:cs typeface="+mn-cs"/>
              </a:rPr>
              <a:t> Creative; Source:  </a:t>
            </a:r>
            <a:r>
              <a:rPr lang="en-US" dirty="0">
                <a:hlinkClick r:id="rId3"/>
              </a:rPr>
              <a:t>https://www.hopeginsburg.com/work/land-dive-team-amphibious-james-2018</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a:t>
            </a:r>
            <a:r>
              <a:rPr lang="en-US" baseline="0" dirty="0"/>
              <a:t> what do you think the artist was trying to achieve with this work?  What questions does viewing stills from the work prompt for you?</a:t>
            </a:r>
            <a:endParaRPr lang="en-US" dirty="0"/>
          </a:p>
          <a:p>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7</a:t>
            </a:fld>
            <a:endParaRPr lang="en-US"/>
          </a:p>
        </p:txBody>
      </p:sp>
    </p:spTree>
    <p:extLst>
      <p:ext uri="{BB962C8B-B14F-4D97-AF65-F5344CB8AC3E}">
        <p14:creationId xmlns:p14="http://schemas.microsoft.com/office/powerpoint/2010/main" val="250843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http://creativetime.org/summit/author/hope-ginsburg/</a:t>
            </a:r>
            <a:endParaRPr lang="en-US" dirty="0"/>
          </a:p>
          <a:p>
            <a:endParaRPr lang="en-US" dirty="0"/>
          </a:p>
          <a:p>
            <a:r>
              <a:rPr lang="en-US" sz="1200" b="0" i="0" kern="1200" dirty="0">
                <a:solidFill>
                  <a:schemeClr val="tx1"/>
                </a:solidFill>
                <a:effectLst/>
                <a:latin typeface="+mn-lt"/>
                <a:ea typeface="+mn-ea"/>
                <a:cs typeface="+mn-cs"/>
              </a:rPr>
              <a:t>Curiosity about the natural world, “learning by doing,” and knowledge exchange inform Hope Ginsburg’s work, which takes the form of live events that explore the images, objects, and spaces that they generate. Her pedagogical project </a:t>
            </a:r>
            <a:r>
              <a:rPr lang="en-US" sz="1200" b="0" i="1" kern="1200" dirty="0">
                <a:solidFill>
                  <a:schemeClr val="tx1"/>
                </a:solidFill>
                <a:effectLst/>
                <a:latin typeface="+mn-lt"/>
                <a:ea typeface="+mn-ea"/>
                <a:cs typeface="+mn-cs"/>
              </a:rPr>
              <a:t>Sponge</a:t>
            </a:r>
            <a:r>
              <a:rPr lang="en-US" sz="1200" b="0" i="0" kern="1200" dirty="0">
                <a:solidFill>
                  <a:schemeClr val="tx1"/>
                </a:solidFill>
                <a:effectLst/>
                <a:latin typeface="+mn-lt"/>
                <a:ea typeface="+mn-ea"/>
                <a:cs typeface="+mn-cs"/>
              </a:rPr>
              <a:t> is headquartered at the Virginia Commonwealth University School of the Arts, where she is an associate professor. Ginsburg’s projects and workshops have appeared in the 9th </a:t>
            </a:r>
            <a:r>
              <a:rPr lang="en-US" sz="1200" b="0" i="0" kern="1200" dirty="0" err="1">
                <a:solidFill>
                  <a:schemeClr val="tx1"/>
                </a:solidFill>
                <a:effectLst/>
                <a:latin typeface="+mn-lt"/>
                <a:ea typeface="+mn-ea"/>
                <a:cs typeface="+mn-cs"/>
              </a:rPr>
              <a:t>Mercosul</a:t>
            </a:r>
            <a:r>
              <a:rPr lang="en-US" sz="1200" b="0" i="0" kern="1200" dirty="0">
                <a:solidFill>
                  <a:schemeClr val="tx1"/>
                </a:solidFill>
                <a:effectLst/>
                <a:latin typeface="+mn-lt"/>
                <a:ea typeface="+mn-ea"/>
                <a:cs typeface="+mn-cs"/>
              </a:rPr>
              <a:t> Biennial, Porto Alegre, Brazil; The Museum of Modern Art, New York City; Proteus Gowanus, Brooklyn, New York; and Mildred’s Lane, Beach Lake, Pennsylvania. Upcoming group exhibitions include </a:t>
            </a:r>
            <a:r>
              <a:rPr lang="en-US" sz="1200" b="0" i="1" kern="1200" dirty="0">
                <a:solidFill>
                  <a:schemeClr val="tx1"/>
                </a:solidFill>
                <a:effectLst/>
                <a:latin typeface="+mn-lt"/>
                <a:ea typeface="+mn-ea"/>
                <a:cs typeface="+mn-cs"/>
              </a:rPr>
              <a:t>Explode Everyday: An Inquiry into the Phenomena of Wonder</a:t>
            </a:r>
            <a:r>
              <a:rPr lang="en-US" sz="1200" b="0" i="0" kern="1200" dirty="0">
                <a:solidFill>
                  <a:schemeClr val="tx1"/>
                </a:solidFill>
                <a:effectLst/>
                <a:latin typeface="+mn-lt"/>
                <a:ea typeface="+mn-ea"/>
                <a:cs typeface="+mn-cs"/>
              </a:rPr>
              <a:t>, at MASS </a:t>
            </a:r>
            <a:r>
              <a:rPr lang="en-US" sz="1200" b="0" i="0" kern="1200" dirty="0" err="1">
                <a:solidFill>
                  <a:schemeClr val="tx1"/>
                </a:solidFill>
                <a:effectLst/>
                <a:latin typeface="+mn-lt"/>
                <a:ea typeface="+mn-ea"/>
                <a:cs typeface="+mn-cs"/>
              </a:rPr>
              <a:t>MoCA</a:t>
            </a:r>
            <a:r>
              <a:rPr lang="en-US" sz="1200" b="0" i="0" kern="1200" dirty="0">
                <a:solidFill>
                  <a:schemeClr val="tx1"/>
                </a:solidFill>
                <a:effectLst/>
                <a:latin typeface="+mn-lt"/>
                <a:ea typeface="+mn-ea"/>
                <a:cs typeface="+mn-cs"/>
              </a:rPr>
              <a:t> (North Adams, Massachusetts); and a Distinguished Alumni Exhibition at Tyler School of Art’s Temple Contemporary Gallery (Philadelphia). Ginsburg holds a BFA in Sculpture from Tyler School of Art and an MS in Visual Studies from MIT.</a:t>
            </a:r>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8</a:t>
            </a:fld>
            <a:endParaRPr lang="en-US"/>
          </a:p>
        </p:txBody>
      </p:sp>
    </p:spTree>
    <p:extLst>
      <p:ext uri="{BB962C8B-B14F-4D97-AF65-F5344CB8AC3E}">
        <p14:creationId xmlns:p14="http://schemas.microsoft.com/office/powerpoint/2010/main" val="216274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VCU’s Institute for Contemporary Art, </a:t>
            </a:r>
            <a:r>
              <a:rPr lang="en-US" dirty="0">
                <a:hlinkClick r:id="rId3"/>
              </a:rPr>
              <a:t>https://icavcu.org/artist/ginsburg/ginsburg1/</a:t>
            </a:r>
            <a:r>
              <a:rPr lang="en-US" dirty="0"/>
              <a:t> </a:t>
            </a:r>
          </a:p>
        </p:txBody>
      </p:sp>
      <p:sp>
        <p:nvSpPr>
          <p:cNvPr id="4" name="Slide Number Placeholder 3"/>
          <p:cNvSpPr>
            <a:spLocks noGrp="1"/>
          </p:cNvSpPr>
          <p:nvPr>
            <p:ph type="sldNum" sz="quarter" idx="10"/>
          </p:nvPr>
        </p:nvSpPr>
        <p:spPr/>
        <p:txBody>
          <a:bodyPr/>
          <a:lstStyle/>
          <a:p>
            <a:fld id="{C5D9AF76-4047-499F-BD04-83D9EF2EC4AA}" type="slidenum">
              <a:rPr lang="en-US" smtClean="0"/>
              <a:t>9</a:t>
            </a:fld>
            <a:endParaRPr lang="en-US"/>
          </a:p>
        </p:txBody>
      </p:sp>
    </p:spTree>
    <p:extLst>
      <p:ext uri="{BB962C8B-B14F-4D97-AF65-F5344CB8AC3E}">
        <p14:creationId xmlns:p14="http://schemas.microsoft.com/office/powerpoint/2010/main" val="117074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https://www.floridamemory.com/items/show/24516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Sponge fleet boats at a sponge filled dock - Tarpon Springs, Florida</a:t>
            </a:r>
          </a:p>
          <a:p>
            <a:r>
              <a:rPr lang="en-US" sz="1200" b="0" i="0" kern="1200" dirty="0">
                <a:solidFill>
                  <a:schemeClr val="tx1"/>
                </a:solidFill>
                <a:effectLst/>
                <a:latin typeface="+mn-lt"/>
                <a:ea typeface="+mn-ea"/>
                <a:cs typeface="+mn-cs"/>
              </a:rPr>
              <a:t>Image Number: RC00341</a:t>
            </a:r>
          </a:p>
          <a:p>
            <a:r>
              <a:rPr lang="en-US" sz="1200" b="0" i="0" kern="1200" dirty="0">
                <a:solidFill>
                  <a:schemeClr val="tx1"/>
                </a:solidFill>
                <a:effectLst/>
                <a:latin typeface="+mn-lt"/>
                <a:ea typeface="+mn-ea"/>
                <a:cs typeface="+mn-cs"/>
              </a:rPr>
              <a:t>Year: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19--?</a:t>
            </a:r>
          </a:p>
          <a:p>
            <a:r>
              <a:rPr lang="en-US" sz="1200" b="0" i="0" kern="1200" dirty="0">
                <a:solidFill>
                  <a:schemeClr val="tx1"/>
                </a:solidFill>
                <a:effectLst/>
                <a:latin typeface="+mn-lt"/>
                <a:ea typeface="+mn-ea"/>
                <a:cs typeface="+mn-cs"/>
              </a:rPr>
              <a:t>Physical Description: 1 photoprint - </a:t>
            </a:r>
            <a:r>
              <a:rPr lang="en-US" sz="1200" b="0" i="0" kern="1200" dirty="0" err="1">
                <a:solidFill>
                  <a:schemeClr val="tx1"/>
                </a:solidFill>
                <a:effectLst/>
                <a:latin typeface="+mn-lt"/>
                <a:ea typeface="+mn-ea"/>
                <a:cs typeface="+mn-cs"/>
              </a:rPr>
              <a:t>b&amp;w</a:t>
            </a:r>
            <a:r>
              <a:rPr lang="en-US" sz="1200" b="0" i="0" kern="1200" dirty="0">
                <a:solidFill>
                  <a:schemeClr val="tx1"/>
                </a:solidFill>
                <a:effectLst/>
                <a:latin typeface="+mn-lt"/>
                <a:ea typeface="+mn-ea"/>
                <a:cs typeface="+mn-cs"/>
              </a:rPr>
              <a:t> - 7 x 10 in.</a:t>
            </a:r>
          </a:p>
          <a:p>
            <a:r>
              <a:rPr lang="en-US" sz="1200" kern="1200" dirty="0">
                <a:solidFill>
                  <a:schemeClr val="tx1"/>
                </a:solidFill>
                <a:effectLst/>
                <a:latin typeface="+mn-lt"/>
                <a:ea typeface="+mn-ea"/>
                <a:cs typeface="+mn-cs"/>
              </a:rPr>
              <a:t>Give students 1-2 minutes to view the black and white photograph. Ask:</a:t>
            </a:r>
          </a:p>
          <a:p>
            <a:r>
              <a:rPr lang="en-US" sz="1200" kern="1200" dirty="0">
                <a:solidFill>
                  <a:schemeClr val="tx1"/>
                </a:solidFill>
                <a:effectLst/>
                <a:latin typeface="+mn-lt"/>
                <a:ea typeface="+mn-ea"/>
                <a:cs typeface="+mn-cs"/>
              </a:rPr>
              <a:t>When might this photograph have been taken?</a:t>
            </a:r>
          </a:p>
          <a:p>
            <a:r>
              <a:rPr lang="en-US" sz="1200" kern="1200" dirty="0">
                <a:solidFill>
                  <a:schemeClr val="tx1"/>
                </a:solidFill>
                <a:effectLst/>
                <a:latin typeface="+mn-lt"/>
                <a:ea typeface="+mn-ea"/>
                <a:cs typeface="+mn-cs"/>
              </a:rPr>
              <a:t>Where was this photo taken?</a:t>
            </a:r>
          </a:p>
          <a:p>
            <a:r>
              <a:rPr lang="en-US" sz="1200" kern="1200" dirty="0">
                <a:solidFill>
                  <a:schemeClr val="tx1"/>
                </a:solidFill>
                <a:effectLst/>
                <a:latin typeface="+mn-lt"/>
                <a:ea typeface="+mn-ea"/>
                <a:cs typeface="+mn-cs"/>
              </a:rPr>
              <a:t>What objects can you identify?</a:t>
            </a:r>
          </a:p>
          <a:p>
            <a:r>
              <a:rPr lang="en-US" sz="1200" kern="1200" dirty="0">
                <a:solidFill>
                  <a:schemeClr val="tx1"/>
                </a:solidFill>
                <a:effectLst/>
                <a:latin typeface="+mn-lt"/>
                <a:ea typeface="+mn-ea"/>
                <a:cs typeface="+mn-cs"/>
              </a:rPr>
              <a:t>What are the people doing?</a:t>
            </a:r>
          </a:p>
          <a:p>
            <a:r>
              <a:rPr lang="en-US" sz="1200" kern="1200" dirty="0">
                <a:solidFill>
                  <a:schemeClr val="tx1"/>
                </a:solidFill>
                <a:effectLst/>
                <a:latin typeface="+mn-lt"/>
                <a:ea typeface="+mn-ea"/>
                <a:cs typeface="+mn-cs"/>
              </a:rPr>
              <a:t>After discussing their guesses, tell students that this photograph was taken at the beginning of the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in Tarpon Springs, Florida, a city with a long history in the sponge industry. </a:t>
            </a:r>
          </a:p>
          <a:p>
            <a:r>
              <a:rPr lang="en-US" sz="1200" b="0" i="0" kern="1200" dirty="0">
                <a:solidFill>
                  <a:schemeClr val="tx1"/>
                </a:solidFill>
                <a:effectLst/>
                <a:latin typeface="+mn-lt"/>
                <a:ea typeface="+mn-ea"/>
                <a:cs typeface="+mn-cs"/>
              </a:rPr>
              <a:t>In the late 19</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century, the first sponge business was founded in the city,</a:t>
            </a:r>
            <a:r>
              <a:rPr lang="en-US" sz="1200" b="0" i="0" kern="1200" baseline="0" dirty="0">
                <a:solidFill>
                  <a:schemeClr val="tx1"/>
                </a:solidFill>
                <a:effectLst/>
                <a:latin typeface="+mn-lt"/>
                <a:ea typeface="+mn-ea"/>
                <a:cs typeface="+mn-cs"/>
              </a:rPr>
              <a:t> continuing to grow as demand grew.  Bahamian and </a:t>
            </a:r>
            <a:r>
              <a:rPr lang="en-US" sz="1200" b="0" i="0" kern="1200" dirty="0">
                <a:solidFill>
                  <a:schemeClr val="tx1"/>
                </a:solidFill>
                <a:effectLst/>
                <a:latin typeface="+mn-lt"/>
                <a:ea typeface="+mn-ea"/>
                <a:cs typeface="+mn-cs"/>
              </a:rPr>
              <a:t>Greek immigrants moved</a:t>
            </a:r>
            <a:r>
              <a:rPr lang="en-US" sz="1200" b="0" i="0" kern="1200" baseline="0" dirty="0">
                <a:solidFill>
                  <a:schemeClr val="tx1"/>
                </a:solidFill>
                <a:effectLst/>
                <a:latin typeface="+mn-lt"/>
                <a:ea typeface="+mn-ea"/>
                <a:cs typeface="+mn-cs"/>
              </a:rPr>
              <a:t> to the city to work in</a:t>
            </a:r>
            <a:r>
              <a:rPr lang="en-US" sz="1200" b="0" i="0" kern="1200" dirty="0">
                <a:solidFill>
                  <a:schemeClr val="tx1"/>
                </a:solidFill>
                <a:effectLst/>
                <a:latin typeface="+mn-lt"/>
                <a:ea typeface="+mn-ea"/>
                <a:cs typeface="+mn-cs"/>
              </a:rPr>
              <a:t> the sponge industry.</a:t>
            </a:r>
            <a:endParaRPr lang="en-US" dirty="0"/>
          </a:p>
        </p:txBody>
      </p:sp>
      <p:sp>
        <p:nvSpPr>
          <p:cNvPr id="4" name="Slide Number Placeholder 3"/>
          <p:cNvSpPr>
            <a:spLocks noGrp="1"/>
          </p:cNvSpPr>
          <p:nvPr>
            <p:ph type="sldNum" sz="quarter" idx="10"/>
          </p:nvPr>
        </p:nvSpPr>
        <p:spPr/>
        <p:txBody>
          <a:bodyPr/>
          <a:lstStyle/>
          <a:p>
            <a:fld id="{C5D9AF76-4047-499F-BD04-83D9EF2EC4AA}" type="slidenum">
              <a:rPr lang="en-US" smtClean="0"/>
              <a:t>10</a:t>
            </a:fld>
            <a:endParaRPr lang="en-US"/>
          </a:p>
        </p:txBody>
      </p:sp>
    </p:spTree>
    <p:extLst>
      <p:ext uri="{BB962C8B-B14F-4D97-AF65-F5344CB8AC3E}">
        <p14:creationId xmlns:p14="http://schemas.microsoft.com/office/powerpoint/2010/main" val="314862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AC53EE-A8B1-42A4-9D65-26AF8BA26128}"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102845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C53EE-A8B1-42A4-9D65-26AF8BA26128}"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389562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C53EE-A8B1-42A4-9D65-26AF8BA26128}"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65532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C53EE-A8B1-42A4-9D65-26AF8BA26128}"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39355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AC53EE-A8B1-42A4-9D65-26AF8BA26128}"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264244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AC53EE-A8B1-42A4-9D65-26AF8BA26128}" type="datetimeFigureOut">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382709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AC53EE-A8B1-42A4-9D65-26AF8BA26128}" type="datetimeFigureOut">
              <a:rPr lang="en-US" smtClean="0"/>
              <a:t>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275170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AC53EE-A8B1-42A4-9D65-26AF8BA26128}" type="datetimeFigureOut">
              <a:rPr lang="en-US" smtClean="0"/>
              <a:t>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41792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C53EE-A8B1-42A4-9D65-26AF8BA26128}" type="datetimeFigureOut">
              <a:rPr lang="en-US" smtClean="0"/>
              <a:t>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253193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AC53EE-A8B1-42A4-9D65-26AF8BA26128}" type="datetimeFigureOut">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214557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AC53EE-A8B1-42A4-9D65-26AF8BA26128}" type="datetimeFigureOut">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88E66-4FC4-440E-8F1D-1D410379A326}" type="slidenum">
              <a:rPr lang="en-US" smtClean="0"/>
              <a:t>‹#›</a:t>
            </a:fld>
            <a:endParaRPr lang="en-US"/>
          </a:p>
        </p:txBody>
      </p:sp>
    </p:spTree>
    <p:extLst>
      <p:ext uri="{BB962C8B-B14F-4D97-AF65-F5344CB8AC3E}">
        <p14:creationId xmlns:p14="http://schemas.microsoft.com/office/powerpoint/2010/main" val="183683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53EE-A8B1-42A4-9D65-26AF8BA26128}" type="datetimeFigureOut">
              <a:rPr lang="en-US" smtClean="0"/>
              <a:t>1/24/20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88E66-4FC4-440E-8F1D-1D410379A326}" type="slidenum">
              <a:rPr lang="en-US" smtClean="0"/>
              <a:t>‹#›</a:t>
            </a:fld>
            <a:endParaRPr lang="en-US"/>
          </a:p>
        </p:txBody>
      </p:sp>
    </p:spTree>
    <p:extLst>
      <p:ext uri="{BB962C8B-B14F-4D97-AF65-F5344CB8AC3E}">
        <p14:creationId xmlns:p14="http://schemas.microsoft.com/office/powerpoint/2010/main" val="346520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245" y="2689907"/>
            <a:ext cx="9144000" cy="2387600"/>
          </a:xfrm>
        </p:spPr>
        <p:txBody>
          <a:bodyPr/>
          <a:lstStyle/>
          <a:p>
            <a:r>
              <a:rPr lang="en-US" dirty="0"/>
              <a:t>Hope Ginsburg</a:t>
            </a:r>
          </a:p>
        </p:txBody>
      </p:sp>
      <p:sp>
        <p:nvSpPr>
          <p:cNvPr id="3" name="Subtitle 2"/>
          <p:cNvSpPr>
            <a:spLocks noGrp="1"/>
          </p:cNvSpPr>
          <p:nvPr>
            <p:ph type="subTitle" idx="1"/>
          </p:nvPr>
        </p:nvSpPr>
        <p:spPr>
          <a:xfrm>
            <a:off x="1915245" y="5202238"/>
            <a:ext cx="9144000" cy="1655762"/>
          </a:xfrm>
        </p:spPr>
        <p:txBody>
          <a:bodyPr>
            <a:normAutofit/>
          </a:bodyPr>
          <a:lstStyle/>
          <a:p>
            <a:r>
              <a:rPr lang="en-US" sz="3600" dirty="0"/>
              <a:t>Building Community through</a:t>
            </a:r>
          </a:p>
          <a:p>
            <a:r>
              <a:rPr lang="en-US" sz="3600" dirty="0"/>
              <a:t>Learning and Art</a:t>
            </a:r>
          </a:p>
        </p:txBody>
      </p:sp>
      <p:pic>
        <p:nvPicPr>
          <p:cNvPr id="1026" name="Picture 2" descr="Image result for hope ginsburg artist"/>
          <p:cNvPicPr>
            <a:picLocks noChangeAspect="1" noChangeArrowheads="1"/>
          </p:cNvPicPr>
          <p:nvPr/>
        </p:nvPicPr>
        <p:blipFill rotWithShape="1">
          <a:blip r:embed="rId3">
            <a:extLst>
              <a:ext uri="{28A0092B-C50C-407E-A947-70E740481C1C}">
                <a14:useLocalDpi xmlns:a14="http://schemas.microsoft.com/office/drawing/2010/main" val="0"/>
              </a:ext>
            </a:extLst>
          </a:blip>
          <a:srcRect l="16734" r="12338"/>
          <a:stretch/>
        </p:blipFill>
        <p:spPr bwMode="auto">
          <a:xfrm>
            <a:off x="313509" y="318998"/>
            <a:ext cx="4013371" cy="37751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08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ponge fleet boats at a sponge filled dock - Tarpon Springs, Flor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836" y="0"/>
            <a:ext cx="100606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Tarpon Springs, Florida:  A Brief History</a:t>
            </a:r>
          </a:p>
        </p:txBody>
      </p:sp>
      <p:sp>
        <p:nvSpPr>
          <p:cNvPr id="3" name="Content Placeholder 2"/>
          <p:cNvSpPr>
            <a:spLocks noGrp="1"/>
          </p:cNvSpPr>
          <p:nvPr>
            <p:ph idx="1"/>
          </p:nvPr>
        </p:nvSpPr>
        <p:spPr>
          <a:xfrm>
            <a:off x="6446520" y="1825624"/>
            <a:ext cx="5745480" cy="5032375"/>
          </a:xfrm>
        </p:spPr>
        <p:txBody>
          <a:bodyPr>
            <a:normAutofit/>
          </a:bodyPr>
          <a:lstStyle/>
          <a:p>
            <a:r>
              <a:rPr lang="en-US" sz="3200" dirty="0"/>
              <a:t>First settled in late 1800s</a:t>
            </a:r>
          </a:p>
          <a:p>
            <a:r>
              <a:rPr lang="en-US" sz="3200" dirty="0"/>
              <a:t>In 1880s first sponge business began</a:t>
            </a:r>
          </a:p>
          <a:p>
            <a:r>
              <a:rPr lang="en-US" sz="3200" dirty="0"/>
              <a:t>Greek immigrants started arriving in 1890s</a:t>
            </a:r>
          </a:p>
          <a:p>
            <a:r>
              <a:rPr lang="en-US" sz="3200" dirty="0"/>
              <a:t>Today has highest percentage of Greek Americans in U.S.</a:t>
            </a:r>
          </a:p>
          <a:p>
            <a:r>
              <a:rPr lang="en-US" sz="3200" dirty="0"/>
              <a:t>Continues to have an active sponge industry</a:t>
            </a:r>
          </a:p>
        </p:txBody>
      </p:sp>
      <p:pic>
        <p:nvPicPr>
          <p:cNvPr id="1028" name="Picture 4" descr="Image result for tarpon spring, fl map"/>
          <p:cNvPicPr>
            <a:picLocks noChangeAspect="1" noChangeArrowheads="1"/>
          </p:cNvPicPr>
          <p:nvPr/>
        </p:nvPicPr>
        <p:blipFill rotWithShape="1">
          <a:blip r:embed="rId3">
            <a:extLst>
              <a:ext uri="{28A0092B-C50C-407E-A947-70E740481C1C}">
                <a14:useLocalDpi xmlns:a14="http://schemas.microsoft.com/office/drawing/2010/main" val="0"/>
              </a:ext>
            </a:extLst>
          </a:blip>
          <a:srcRect r="11738" b="17326"/>
          <a:stretch/>
        </p:blipFill>
        <p:spPr bwMode="auto">
          <a:xfrm>
            <a:off x="0" y="1826523"/>
            <a:ext cx="6314209" cy="503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73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74080" cy="1325563"/>
          </a:xfrm>
        </p:spPr>
        <p:txBody>
          <a:bodyPr/>
          <a:lstStyle/>
          <a:p>
            <a:pPr algn="ctr"/>
            <a:r>
              <a:rPr lang="en-US" dirty="0"/>
              <a:t>Sponge Diving</a:t>
            </a:r>
          </a:p>
        </p:txBody>
      </p:sp>
      <p:sp>
        <p:nvSpPr>
          <p:cNvPr id="3" name="Content Placeholder 2"/>
          <p:cNvSpPr>
            <a:spLocks noGrp="1"/>
          </p:cNvSpPr>
          <p:nvPr>
            <p:ph idx="1"/>
          </p:nvPr>
        </p:nvSpPr>
        <p:spPr>
          <a:xfrm>
            <a:off x="167640" y="1856104"/>
            <a:ext cx="6751320" cy="4788535"/>
          </a:xfrm>
        </p:spPr>
        <p:txBody>
          <a:bodyPr>
            <a:noAutofit/>
          </a:bodyPr>
          <a:lstStyle/>
          <a:p>
            <a:r>
              <a:rPr lang="en-US" sz="3600" dirty="0"/>
              <a:t>One of the earliest forms of diving</a:t>
            </a:r>
          </a:p>
          <a:p>
            <a:r>
              <a:rPr lang="en-US" sz="3600" dirty="0"/>
              <a:t>In Greece, divers using the freediving method stayed underwater for up to 5 minutes</a:t>
            </a:r>
          </a:p>
          <a:p>
            <a:r>
              <a:rPr lang="en-US" sz="3600" dirty="0"/>
              <a:t>Sponges are retrieved by divers for use by people</a:t>
            </a:r>
          </a:p>
          <a:p>
            <a:r>
              <a:rPr lang="en-US" sz="3600" dirty="0"/>
              <a:t>Natural sponges were used exclusively until the introduction of synthetic sponges </a:t>
            </a:r>
          </a:p>
        </p:txBody>
      </p:sp>
      <p:pic>
        <p:nvPicPr>
          <p:cNvPr id="2052" name="Picture 4" descr="https://upload.wikimedia.org/wikipedia/commons/7/74/Sponge_diver_John_M._Gonatos_putting_on_his_diving_su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60" y="529577"/>
            <a:ext cx="4480560" cy="598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82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ponge sale in progress at the Sponge Exchange - Tarpon Springs, Flor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4" y="0"/>
            <a:ext cx="10695305" cy="682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07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ver Coming Up with Sponges, Tarpon Springs, Fla., U. S. 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319" y="0"/>
            <a:ext cx="43727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409114" y="837565"/>
            <a:ext cx="59740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Tarpon Springs, 1940</a:t>
            </a:r>
          </a:p>
        </p:txBody>
      </p:sp>
    </p:spTree>
    <p:extLst>
      <p:ext uri="{BB962C8B-B14F-4D97-AF65-F5344CB8AC3E}">
        <p14:creationId xmlns:p14="http://schemas.microsoft.com/office/powerpoint/2010/main" val="116243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ope ginsburg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 y="1"/>
            <a:ext cx="9753600" cy="687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43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ongeor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2" y="563880"/>
            <a:ext cx="12245932" cy="601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8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i="1" dirty="0"/>
              <a:t>Sponge Exchange </a:t>
            </a:r>
            <a:r>
              <a:rPr lang="en-US" dirty="0"/>
              <a:t>(2019)</a:t>
            </a:r>
          </a:p>
        </p:txBody>
      </p:sp>
    </p:spTree>
    <p:extLst>
      <p:ext uri="{BB962C8B-B14F-4D97-AF65-F5344CB8AC3E}">
        <p14:creationId xmlns:p14="http://schemas.microsoft.com/office/powerpoint/2010/main" val="1682504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894" y="1"/>
            <a:ext cx="9907905" cy="1690688"/>
          </a:xfrm>
        </p:spPr>
        <p:txBody>
          <a:bodyPr/>
          <a:lstStyle/>
          <a:p>
            <a:r>
              <a:rPr lang="en-US" i="1" dirty="0"/>
              <a:t>Swirling </a:t>
            </a:r>
            <a:r>
              <a:rPr lang="en-US" dirty="0"/>
              <a:t>(2019)</a:t>
            </a:r>
          </a:p>
        </p:txBody>
      </p:sp>
      <p:pic>
        <p:nvPicPr>
          <p:cNvPr id="5122" name="Picture 2" descr="Fish swimming around new coral in coral restoratio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895" y="1279208"/>
            <a:ext cx="9648825" cy="546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654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882" y="106681"/>
            <a:ext cx="9770918" cy="1584008"/>
          </a:xfrm>
        </p:spPr>
        <p:txBody>
          <a:bodyPr/>
          <a:lstStyle/>
          <a:p>
            <a:r>
              <a:rPr lang="en-US" i="1" dirty="0"/>
              <a:t>Swirling </a:t>
            </a:r>
            <a:r>
              <a:rPr lang="en-US" dirty="0"/>
              <a:t>(2019)</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882" y="1455160"/>
            <a:ext cx="9026236" cy="5077258"/>
          </a:xfrm>
          <a:prstGeom prst="rect">
            <a:avLst/>
          </a:prstGeom>
        </p:spPr>
      </p:pic>
    </p:spTree>
    <p:extLst>
      <p:ext uri="{BB962C8B-B14F-4D97-AF65-F5344CB8AC3E}">
        <p14:creationId xmlns:p14="http://schemas.microsoft.com/office/powerpoint/2010/main" val="387770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51007"/>
            <a:ext cx="10515600" cy="3037320"/>
          </a:xfrm>
        </p:spPr>
        <p:txBody>
          <a:bodyPr/>
          <a:lstStyle/>
          <a:p>
            <a:pPr marL="0" indent="0">
              <a:buNone/>
            </a:pPr>
            <a:r>
              <a:rPr lang="en-US" sz="3800" dirty="0"/>
              <a:t>Close your eyes &amp; Listen</a:t>
            </a:r>
          </a:p>
          <a:p>
            <a:pPr lvl="1"/>
            <a:r>
              <a:rPr lang="en-US" sz="3600" dirty="0"/>
              <a:t>What do you hear?</a:t>
            </a:r>
          </a:p>
          <a:p>
            <a:pPr lvl="1"/>
            <a:r>
              <a:rPr lang="en-US" sz="3600" dirty="0"/>
              <a:t>What sounds can you make out?</a:t>
            </a:r>
          </a:p>
          <a:p>
            <a:pPr lvl="1"/>
            <a:r>
              <a:rPr lang="en-US" sz="3600" dirty="0"/>
              <a:t>What/Who is making the sounds?</a:t>
            </a:r>
          </a:p>
          <a:p>
            <a:pPr lvl="1"/>
            <a:r>
              <a:rPr lang="en-US" sz="3600" dirty="0"/>
              <a:t>Where do you think this is taking place?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670" y="426884"/>
            <a:ext cx="2082512" cy="2597156"/>
          </a:xfrm>
          <a:prstGeom prst="rect">
            <a:avLst/>
          </a:prstGeom>
        </p:spPr>
      </p:pic>
      <p:grpSp>
        <p:nvGrpSpPr>
          <p:cNvPr id="10" name="Group 9"/>
          <p:cNvGrpSpPr/>
          <p:nvPr/>
        </p:nvGrpSpPr>
        <p:grpSpPr>
          <a:xfrm>
            <a:off x="796636" y="3712450"/>
            <a:ext cx="11006571" cy="2503409"/>
            <a:chOff x="796636" y="3712450"/>
            <a:chExt cx="11006571" cy="2503409"/>
          </a:xfrm>
        </p:grpSpPr>
        <p:sp>
          <p:nvSpPr>
            <p:cNvPr id="4" name="Rectangle 3"/>
            <p:cNvSpPr/>
            <p:nvPr/>
          </p:nvSpPr>
          <p:spPr>
            <a:xfrm>
              <a:off x="796636" y="4984753"/>
              <a:ext cx="10515600" cy="1231106"/>
            </a:xfrm>
            <a:prstGeom prst="rect">
              <a:avLst/>
            </a:prstGeom>
          </p:spPr>
          <p:txBody>
            <a:bodyPr wrap="square">
              <a:spAutoFit/>
            </a:bodyPr>
            <a:lstStyle/>
            <a:p>
              <a:r>
                <a:rPr lang="en-US" sz="3800" dirty="0"/>
                <a:t>Open your eyes &amp; Write</a:t>
              </a:r>
            </a:p>
            <a:p>
              <a:pPr lvl="1"/>
              <a:r>
                <a:rPr lang="en-US" sz="3600" dirty="0"/>
                <a:t>Jot down your responses to the questions above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1507" y="3712450"/>
              <a:ext cx="2171700" cy="2105025"/>
            </a:xfrm>
            <a:prstGeom prst="rect">
              <a:avLst/>
            </a:prstGeom>
          </p:spPr>
        </p:pic>
      </p:grpSp>
    </p:spTree>
    <p:extLst>
      <p:ext uri="{BB962C8B-B14F-4D97-AF65-F5344CB8AC3E}">
        <p14:creationId xmlns:p14="http://schemas.microsoft.com/office/powerpoint/2010/main" val="188508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900" dirty="0"/>
              <a:t>Hope Ginsburg</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49074" y="1690688"/>
            <a:ext cx="3904726" cy="4882100"/>
          </a:xfrm>
        </p:spPr>
      </p:pic>
      <p:sp>
        <p:nvSpPr>
          <p:cNvPr id="3" name="Rectangle 2"/>
          <p:cNvSpPr/>
          <p:nvPr/>
        </p:nvSpPr>
        <p:spPr>
          <a:xfrm>
            <a:off x="838200" y="2374315"/>
            <a:ext cx="6477000" cy="2308324"/>
          </a:xfrm>
          <a:prstGeom prst="rect">
            <a:avLst/>
          </a:prstGeom>
        </p:spPr>
        <p:txBody>
          <a:bodyPr wrap="square">
            <a:spAutoFit/>
          </a:bodyPr>
          <a:lstStyle/>
          <a:p>
            <a:r>
              <a:rPr lang="en-US" sz="3600" dirty="0">
                <a:solidFill>
                  <a:srgbClr val="444444"/>
                </a:solidFill>
                <a:latin typeface="proxima-nova"/>
              </a:rPr>
              <a:t>"I've always been married to the idea of preserving the visual. It's something that I feel is very important.” </a:t>
            </a:r>
            <a:endParaRPr lang="en-US" sz="3600" dirty="0"/>
          </a:p>
        </p:txBody>
      </p:sp>
    </p:spTree>
    <p:extLst>
      <p:ext uri="{BB962C8B-B14F-4D97-AF65-F5344CB8AC3E}">
        <p14:creationId xmlns:p14="http://schemas.microsoft.com/office/powerpoint/2010/main" val="164502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3685" t="25663" r="14916" b="27746"/>
          <a:stretch/>
        </p:blipFill>
        <p:spPr>
          <a:xfrm>
            <a:off x="838200" y="1447800"/>
            <a:ext cx="9973399" cy="5090160"/>
          </a:xfrm>
          <a:prstGeom prst="rect">
            <a:avLst/>
          </a:prstGeom>
        </p:spPr>
      </p:pic>
      <p:sp>
        <p:nvSpPr>
          <p:cNvPr id="6" name="Title 1"/>
          <p:cNvSpPr>
            <a:spLocks noGrp="1"/>
          </p:cNvSpPr>
          <p:nvPr>
            <p:ph type="title"/>
          </p:nvPr>
        </p:nvSpPr>
        <p:spPr>
          <a:xfrm>
            <a:off x="838200" y="243205"/>
            <a:ext cx="9973399" cy="1325563"/>
          </a:xfrm>
        </p:spPr>
        <p:txBody>
          <a:bodyPr/>
          <a:lstStyle/>
          <a:p>
            <a:pPr algn="ctr"/>
            <a:r>
              <a:rPr lang="en-US" i="1" dirty="0"/>
              <a:t>Land Dive Team: Amphibious James </a:t>
            </a:r>
            <a:r>
              <a:rPr lang="en-US" dirty="0"/>
              <a:t>(2018)</a:t>
            </a:r>
            <a:endParaRPr lang="en-US" i="1" dirty="0"/>
          </a:p>
        </p:txBody>
      </p:sp>
    </p:spTree>
    <p:extLst>
      <p:ext uri="{BB962C8B-B14F-4D97-AF65-F5344CB8AC3E}">
        <p14:creationId xmlns:p14="http://schemas.microsoft.com/office/powerpoint/2010/main" val="255875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1709738"/>
            <a:ext cx="11360150" cy="3669982"/>
          </a:xfrm>
        </p:spPr>
        <p:txBody>
          <a:bodyPr>
            <a:normAutofit/>
          </a:bodyPr>
          <a:lstStyle/>
          <a:p>
            <a:pPr algn="r"/>
            <a:r>
              <a:rPr lang="en-US" dirty="0"/>
              <a:t>Stills from: </a:t>
            </a:r>
            <a:br>
              <a:rPr lang="en-US" dirty="0"/>
            </a:br>
            <a:br>
              <a:rPr lang="en-US" dirty="0"/>
            </a:br>
            <a:r>
              <a:rPr lang="en-US" i="1" dirty="0"/>
              <a:t>Land Dive Team: Amphibious James </a:t>
            </a:r>
            <a:r>
              <a:rPr lang="en-US" dirty="0"/>
              <a:t>(2018)</a:t>
            </a:r>
          </a:p>
        </p:txBody>
      </p:sp>
    </p:spTree>
    <p:extLst>
      <p:ext uri="{BB962C8B-B14F-4D97-AF65-F5344CB8AC3E}">
        <p14:creationId xmlns:p14="http://schemas.microsoft.com/office/powerpoint/2010/main" val="237927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UFOclub Creati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5842"/>
            <a:ext cx="10833484" cy="5362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UFOclub Creativ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025842"/>
            <a:ext cx="952500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UFOclub Creati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1039"/>
            <a:ext cx="11393478" cy="56397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UFOclub Creativ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701039"/>
            <a:ext cx="10701655" cy="563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8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UFOclub Creati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7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Hope Ginsburg</a:t>
            </a:r>
          </a:p>
        </p:txBody>
      </p:sp>
      <p:sp>
        <p:nvSpPr>
          <p:cNvPr id="3" name="Content Placeholder 2"/>
          <p:cNvSpPr>
            <a:spLocks noGrp="1"/>
          </p:cNvSpPr>
          <p:nvPr>
            <p:ph idx="1"/>
          </p:nvPr>
        </p:nvSpPr>
        <p:spPr>
          <a:xfrm>
            <a:off x="6065520" y="1825625"/>
            <a:ext cx="5288280" cy="4351338"/>
          </a:xfrm>
        </p:spPr>
        <p:txBody>
          <a:bodyPr>
            <a:noAutofit/>
          </a:bodyPr>
          <a:lstStyle/>
          <a:p>
            <a:r>
              <a:rPr lang="en-US" sz="3600" dirty="0"/>
              <a:t>BFA in Sculpture, Tyler School of Art</a:t>
            </a:r>
          </a:p>
          <a:p>
            <a:r>
              <a:rPr lang="en-US" sz="3600" dirty="0"/>
              <a:t>MS in Visual Studies, Massachusetts Institute of Technology </a:t>
            </a:r>
          </a:p>
          <a:p>
            <a:r>
              <a:rPr lang="en-US" sz="3600" dirty="0"/>
              <a:t>professor at Virginia Commonwealth University’s School of the Arts</a:t>
            </a:r>
          </a:p>
        </p:txBody>
      </p:sp>
      <p:pic>
        <p:nvPicPr>
          <p:cNvPr id="9218" name="Picture 2" descr="http://creativetime.org/summit/files/2015/07/Ginsburg-H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893627" cy="489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91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1325563"/>
          </a:xfrm>
        </p:spPr>
        <p:txBody>
          <a:bodyPr>
            <a:normAutofit/>
          </a:bodyPr>
          <a:lstStyle/>
          <a:p>
            <a:pPr algn="ctr"/>
            <a:r>
              <a:rPr lang="en-US" sz="5000" dirty="0"/>
              <a:t>Ginsburg’s art</a:t>
            </a:r>
          </a:p>
        </p:txBody>
      </p:sp>
      <p:sp>
        <p:nvSpPr>
          <p:cNvPr id="4" name="Text Placeholder 3"/>
          <p:cNvSpPr>
            <a:spLocks noGrp="1"/>
          </p:cNvSpPr>
          <p:nvPr>
            <p:ph type="body" idx="1"/>
          </p:nvPr>
        </p:nvSpPr>
        <p:spPr>
          <a:xfrm>
            <a:off x="839788" y="1308160"/>
            <a:ext cx="5157787" cy="823912"/>
          </a:xfrm>
        </p:spPr>
        <p:txBody>
          <a:bodyPr>
            <a:normAutofit/>
          </a:bodyPr>
          <a:lstStyle/>
          <a:p>
            <a:r>
              <a:rPr lang="en-US" sz="4000" dirty="0"/>
              <a:t>Central Concepts</a:t>
            </a:r>
          </a:p>
        </p:txBody>
      </p:sp>
      <p:sp>
        <p:nvSpPr>
          <p:cNvPr id="5" name="Content Placeholder 4"/>
          <p:cNvSpPr>
            <a:spLocks noGrp="1"/>
          </p:cNvSpPr>
          <p:nvPr>
            <p:ph sz="half" idx="2"/>
          </p:nvPr>
        </p:nvSpPr>
        <p:spPr>
          <a:xfrm>
            <a:off x="839788" y="2232699"/>
            <a:ext cx="5484812" cy="3684588"/>
          </a:xfrm>
        </p:spPr>
        <p:txBody>
          <a:bodyPr>
            <a:normAutofit/>
          </a:bodyPr>
          <a:lstStyle/>
          <a:p>
            <a:r>
              <a:rPr lang="en-US" sz="3000" dirty="0"/>
              <a:t>The Natural World</a:t>
            </a:r>
          </a:p>
          <a:p>
            <a:r>
              <a:rPr lang="en-US" sz="3000" dirty="0"/>
              <a:t>Community</a:t>
            </a:r>
          </a:p>
          <a:p>
            <a:r>
              <a:rPr lang="en-US" sz="3000" dirty="0"/>
              <a:t>Human-Environment interaction</a:t>
            </a:r>
          </a:p>
        </p:txBody>
      </p:sp>
      <p:sp>
        <p:nvSpPr>
          <p:cNvPr id="6" name="Text Placeholder 5"/>
          <p:cNvSpPr>
            <a:spLocks noGrp="1"/>
          </p:cNvSpPr>
          <p:nvPr>
            <p:ph type="body" sz="quarter" idx="3"/>
          </p:nvPr>
        </p:nvSpPr>
        <p:spPr>
          <a:xfrm>
            <a:off x="6842760" y="1308160"/>
            <a:ext cx="5183188" cy="823912"/>
          </a:xfrm>
        </p:spPr>
        <p:txBody>
          <a:bodyPr>
            <a:normAutofit/>
          </a:bodyPr>
          <a:lstStyle/>
          <a:p>
            <a:r>
              <a:rPr lang="en-US" sz="4000" dirty="0"/>
              <a:t>Art Mediums</a:t>
            </a:r>
          </a:p>
        </p:txBody>
      </p:sp>
      <p:sp>
        <p:nvSpPr>
          <p:cNvPr id="7" name="Content Placeholder 6"/>
          <p:cNvSpPr>
            <a:spLocks noGrp="1"/>
          </p:cNvSpPr>
          <p:nvPr>
            <p:ph sz="quarter" idx="4"/>
          </p:nvPr>
        </p:nvSpPr>
        <p:spPr>
          <a:xfrm>
            <a:off x="6842760" y="2232699"/>
            <a:ext cx="5183188" cy="3684588"/>
          </a:xfrm>
        </p:spPr>
        <p:txBody>
          <a:bodyPr>
            <a:normAutofit/>
          </a:bodyPr>
          <a:lstStyle/>
          <a:p>
            <a:r>
              <a:rPr lang="en-US" sz="3000" dirty="0"/>
              <a:t>Photography</a:t>
            </a:r>
          </a:p>
          <a:p>
            <a:r>
              <a:rPr lang="en-US" sz="3000" dirty="0"/>
              <a:t>Video</a:t>
            </a:r>
          </a:p>
          <a:p>
            <a:r>
              <a:rPr lang="en-US" sz="3000" dirty="0"/>
              <a:t>Performance Art</a:t>
            </a:r>
          </a:p>
        </p:txBody>
      </p:sp>
      <p:pic>
        <p:nvPicPr>
          <p:cNvPr id="10242" name="Picture 2" descr="Image result for hope ginsburg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695" y="4074993"/>
            <a:ext cx="4675505" cy="262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66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1659</Words>
  <Application>Microsoft Macintosh PowerPoint</Application>
  <PresentationFormat>Widescreen</PresentationFormat>
  <Paragraphs>119</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proxima-nova</vt:lpstr>
      <vt:lpstr>Office Theme</vt:lpstr>
      <vt:lpstr>Hope Ginsburg</vt:lpstr>
      <vt:lpstr>PowerPoint Presentation</vt:lpstr>
      <vt:lpstr>Land Dive Team: Amphibious James (2018)</vt:lpstr>
      <vt:lpstr>Stills from:   Land Dive Team: Amphibious James (2018)</vt:lpstr>
      <vt:lpstr>PowerPoint Presentation</vt:lpstr>
      <vt:lpstr>PowerPoint Presentation</vt:lpstr>
      <vt:lpstr>PowerPoint Presentation</vt:lpstr>
      <vt:lpstr>Hope Ginsburg</vt:lpstr>
      <vt:lpstr>Ginsburg’s art</vt:lpstr>
      <vt:lpstr>PowerPoint Presentation</vt:lpstr>
      <vt:lpstr>Tarpon Springs, Florida:  A Brief History</vt:lpstr>
      <vt:lpstr>Sponge Diving</vt:lpstr>
      <vt:lpstr>PowerPoint Presentation</vt:lpstr>
      <vt:lpstr>PowerPoint Presentation</vt:lpstr>
      <vt:lpstr>PowerPoint Presentation</vt:lpstr>
      <vt:lpstr>PowerPoint Presentation</vt:lpstr>
      <vt:lpstr>Sponge Exchange (2019)</vt:lpstr>
      <vt:lpstr>Swirling (2019)</vt:lpstr>
      <vt:lpstr>Swirling (2019)</vt:lpstr>
      <vt:lpstr>Hope Ginsburg</vt:lpstr>
    </vt:vector>
  </TitlesOfParts>
  <Company>University of South Florida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Ginsburg</dc:title>
  <dc:creator>Cruz, Barbara</dc:creator>
  <cp:lastModifiedBy>Fuller, Don</cp:lastModifiedBy>
  <cp:revision>23</cp:revision>
  <dcterms:created xsi:type="dcterms:W3CDTF">2019-11-05T17:07:44Z</dcterms:created>
  <dcterms:modified xsi:type="dcterms:W3CDTF">2020-01-24T16:14:53Z</dcterms:modified>
</cp:coreProperties>
</file>