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86468" autoAdjust="0"/>
  </p:normalViewPr>
  <p:slideViewPr>
    <p:cSldViewPr snapToGrid="0">
      <p:cViewPr varScale="1">
        <p:scale>
          <a:sx n="180" d="100"/>
          <a:sy n="180" d="100"/>
        </p:scale>
        <p:origin x="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B701-8ED1-4166-AFC9-95B10B72E889}" type="datetimeFigureOut">
              <a:rPr lang="en-US" smtClean="0"/>
              <a:t>1/24/20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DA054-F2FE-4015-BD4C-D740F57D7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rrespondencias.fotocolectania.org/en/contributors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samoylova.com/work-1#/floodzon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southbeachonline.com/south-of-fifth.htm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iamiherald.com/news/local/community/miami-dade/miami-beach/article15798998.html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2016/05/10/476071206/as-waters-rise-miami-beach-builds-higher-streets-and-political-willpower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cmiami.com/news/local/Heavy-Showers-Cause-Flooding-in-Miami-Beach-437926953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nn.com/2017/07/16/app-news-section/weekend-survey-results-july-16-mobile/index.html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rist.org/cities/miami-vise-rising-seas-put-the-squeeze-on-a-sun-drenched-beach-tow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sidetoday.com/2014/10/24/south-beach-gems-miamis-best-kept-secret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samoylova.com/work-1#/floodzon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samoylova.com/work-1#/floodzon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samoylova.com/work-1#/floodzon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olitearts.org/resident/anastasia-samoylova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nasamoylova.com/bio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samoylova.com/work-1#/sublim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 </a:t>
            </a:r>
            <a:r>
              <a:rPr lang="en-US" dirty="0">
                <a:hlinkClick r:id="rId3"/>
              </a:rPr>
              <a:t>http://correspondencias.fotocolectania.org/en/contributors/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2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retrieved from:  </a:t>
            </a:r>
            <a:r>
              <a:rPr lang="en-US" dirty="0">
                <a:hlinkClick r:id="rId3"/>
              </a:rPr>
              <a:t>https://www.anasamoylova.com/work-1#/floodzone/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37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retrieved from:  </a:t>
            </a:r>
            <a:r>
              <a:rPr lang="en-US" dirty="0">
                <a:hlinkClick r:id="rId3"/>
              </a:rPr>
              <a:t>http://www.visitsouthbeachonline.com/south-of-fifth.htm</a:t>
            </a:r>
            <a:endParaRPr lang="en-US" dirty="0"/>
          </a:p>
          <a:p>
            <a:endParaRPr lang="en-US" dirty="0"/>
          </a:p>
          <a:p>
            <a:r>
              <a:rPr lang="en-US" dirty="0"/>
              <a:t>Reference:  </a:t>
            </a:r>
            <a:r>
              <a:rPr lang="en-US" dirty="0">
                <a:hlinkClick r:id="rId4"/>
              </a:rPr>
              <a:t>https://www.miamiherald.com/news/local/community/miami-dade/miami-beach/article15798998.html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7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retrieved from:  </a:t>
            </a:r>
            <a:r>
              <a:rPr lang="en-US" dirty="0">
                <a:hlinkClick r:id="rId3"/>
              </a:rPr>
              <a:t>https://www.npr.org/2016/05/10/476071206/as-waters-rise-miami-beach-builds-higher-streets-and-political-willpower</a:t>
            </a:r>
            <a:endParaRPr lang="en-US" dirty="0"/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 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Wdowinski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S., Bray, R., Kirtman, B. P., &amp; Wu, Z. (2016). Increasing flooding hazard in coastal communities due to rising sea level: Case study of Miami Beach, Florida.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 and Coastal Management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126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1–8.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39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 from:  </a:t>
            </a:r>
            <a:r>
              <a:rPr lang="en-US" dirty="0">
                <a:hlinkClick r:id="rId3"/>
              </a:rPr>
              <a:t>https://www.nbcmiami.com/news/local/Heavy-Showers-Cause-Flooding-in-Miami-Beach-437926953.html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 (right) from:  </a:t>
            </a:r>
            <a:r>
              <a:rPr lang="en-US" dirty="0">
                <a:hlinkClick r:id="rId4"/>
              </a:rPr>
              <a:t>https://www.cnn.com/2017/07/16/app-news-section/weekend-survey-results-july-16-mobile/index.html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0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 </a:t>
            </a:r>
            <a:r>
              <a:rPr lang="en-US" dirty="0">
                <a:hlinkClick r:id="rId3"/>
              </a:rPr>
              <a:t>https://grist.org/cities/miami-vise-rising-seas-put-the-squeeze-on-a-sun-drenched-beach-town/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07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 </a:t>
            </a:r>
            <a:r>
              <a:rPr lang="en-US" dirty="0">
                <a:hlinkClick r:id="rId3"/>
              </a:rPr>
              <a:t>https://westsidetoday.com/2014/10/24/south-beach-gems-miamis-best-kept-secrets/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1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images represent Miami Beach, FL, yet each picture communicates a different narrative of the city. The rise in sea level is threatening coastal communities.  Recently, rain-induced events and tide-induced flooding have become more frequent in Miami Beach, affecting neighborhoods and wreaking severe damage in the area (</a:t>
            </a:r>
            <a:r>
              <a:rPr lang="en-US" dirty="0" err="1"/>
              <a:t>Wdowinski</a:t>
            </a:r>
            <a:r>
              <a:rPr lang="en-US" dirty="0"/>
              <a:t>, Bray, Kirtman, &amp; Wu, 2016).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 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Wdowinski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S., Bray, R., Kirtman, B. P., &amp; Wu, Z. (2016). Increasing flooding hazard in coastal communities due to rising sea level: Case study of Miami Beach, Florida.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 and Coastal Management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126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1–8.</a:t>
            </a:r>
            <a:endParaRPr lang="en-US" dirty="0"/>
          </a:p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62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retrieved from:  </a:t>
            </a:r>
            <a:r>
              <a:rPr lang="en-US" dirty="0">
                <a:hlinkClick r:id="rId3"/>
              </a:rPr>
              <a:t>https://www.anasamoylova.com/work-1#/floodzone/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8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retrieved from:  </a:t>
            </a:r>
            <a:r>
              <a:rPr lang="en-US" dirty="0">
                <a:hlinkClick r:id="rId3"/>
              </a:rPr>
              <a:t>https://www.anasamoylova.com/work-1#/floodzone/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5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retrieved from:  </a:t>
            </a:r>
            <a:r>
              <a:rPr lang="en-US" dirty="0">
                <a:hlinkClick r:id="rId3"/>
              </a:rPr>
              <a:t>https://www.anasamoylova.com/work-1#/floodzone/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0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retrieved from:  </a:t>
            </a:r>
            <a:r>
              <a:rPr lang="en-US" dirty="0">
                <a:hlinkClick r:id="rId3"/>
              </a:rPr>
              <a:t>https://oolitearts.org/resident/anastasia-samoylova/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Notes retrieved from:  </a:t>
            </a:r>
            <a:r>
              <a:rPr lang="en-US" dirty="0">
                <a:hlinkClick r:id="rId4"/>
              </a:rPr>
              <a:t>https://www.anasamoylova.com/bio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12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Crashing Waves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and information retrieved from:  </a:t>
            </a:r>
            <a:r>
              <a:rPr lang="en-US" dirty="0">
                <a:hlinkClick r:id="rId3"/>
              </a:rPr>
              <a:t>https://www.anasamoylova.com/work-1#/sublime/</a:t>
            </a:r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DA054-F2FE-4015-BD4C-D740F57D7B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51BA8-BB0E-47F6-B9E2-AB0EBC52A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BDB81-A804-4231-8EBC-8ED2C6788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B2789-CF76-42B8-8A9D-EC9E53D8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B95DB-0F9A-4686-8C37-3055E3C4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A2C52-A4F7-4858-9D00-1C77B88C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0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D718-9F1A-4F4B-B9F9-183CD41EE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FAC23-0BEC-4778-81DD-56F623FA0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846CD-DE88-4CC7-8626-0BDE4B94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5B99D-7FA4-47F5-8289-6E504B3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6155-79B8-49E7-925F-8E9BAC12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3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4093D-3B88-4EF3-B809-071DC15D1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D87F3-7E7B-489C-B681-7BA46005C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4359D-486B-46D0-BFAB-853258058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4747C-A51C-4BEF-9DED-E5136217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95719-8F19-4A0A-BF5A-01F18D36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9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76B1-B2B6-4ED4-A926-997A9ACB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B3D7C-271B-4CDB-B9A8-AFB2E8D7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377D-3AA9-4FE2-95C3-471E25704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6B1C-3579-4019-A121-EA6ECDD7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38FA0-125D-4487-9E39-D9A7E925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5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CB8F-47FB-45EF-A71A-6470DA1D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996FD-83F5-4B33-AA00-C1CCE98DA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AFDC3-1CA2-42D6-841D-4B817DB7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624A-1157-495C-A8E3-3AB23E6D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4587A-A4CD-4431-A6AB-709EB5DE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1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81466-7677-4F95-927A-E9603FBC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A1A8-3423-4401-AF87-7429FC457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7ECD9-1E3A-411B-BDEA-13BC59F12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38CF9-6DD1-46F0-9EA1-183A1550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BFC70-9012-4D69-BD09-39E0569B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2AF7A-7D53-4C19-8A10-94AE1AC2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6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0A4E1-9241-4860-8AA6-3F647ECA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4A537-97A7-4E7E-A37B-33AF32946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6CCE7-13F2-4070-9805-0513D2973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B67FCA-525E-482A-B052-F220BDB10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5B2A7-1F11-44B4-90DD-5BFBEA639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D0B02-CF2D-4995-87EB-8AB4B64D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22A2A-39F0-40D0-9B23-B4F8CED7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219AB4-FFBA-46A6-A861-705B89C7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51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2C70-5B2D-4788-904C-6565E1684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9D357-88C7-4149-B051-7ED1EA10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079D7-AB4E-45B5-8560-36A0FB08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2F408-6267-44C6-8DDF-A4351F4C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5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0A09B-F3F0-45B5-A32C-47E89104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4EB5A-B69E-4396-896A-3C0509FEA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6E0B3-F31E-4EDD-86AF-4F9B71C4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8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B850-B3A2-47B3-A7F6-31DB27C7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C3045-BF16-4367-A0ED-B68FD6EE7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E8509-EAF5-45D1-B690-B212BAE3E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FB71B-81C2-4BBD-8B73-1A6E23390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ECEC4-B1A3-4C99-95D5-0F04F22F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7D5A1-A44A-4C20-BB40-4F6C7EC5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9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A4C9-0B70-4417-AFA4-B73C2649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DC487-C17E-4C92-82B7-F3C4CEB47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546D59-7350-4AE8-9132-4C6499305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8141D-1A5D-49CB-B66A-6930696A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3B7A4-DA5B-462D-A6F7-9FC2FFCE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8C231-39C9-4B97-BDAF-35382A89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6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B054BB-9D54-4361-9108-33CF9922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402A5-B737-4B77-AE9F-2849D9DDB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25416-8939-4B52-A144-618411E95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E7079-BA6A-49E5-9DBF-133D0FA9CE32}" type="datetimeFigureOut">
              <a:rPr lang="en-US" smtClean="0"/>
              <a:t>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2B1E7-EF43-4F29-BA52-C8FE21203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056F-C173-4ED7-AEB1-D7B5B3E62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00CD0-5DC4-4E30-8A45-87DF6682C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1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182256-E2AF-48F9-A063-5AB4E872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37855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/>
              <a:t>Anastasia </a:t>
            </a:r>
            <a:r>
              <a:rPr lang="en-US" sz="4400" dirty="0" err="1"/>
              <a:t>Samoylova</a:t>
            </a:r>
            <a:r>
              <a:rPr lang="en-US" sz="4400" dirty="0"/>
              <a:t> </a:t>
            </a:r>
          </a:p>
          <a:p>
            <a:r>
              <a:rPr lang="en-US" sz="3200" i="1" dirty="0"/>
              <a:t>Climate of Paradise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15027-E488-443B-8C6A-C7F6F6629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62" y="341906"/>
            <a:ext cx="4556097" cy="4556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0499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4B8A8-2745-488B-970F-26A8ED74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780" y="1474470"/>
            <a:ext cx="6503670" cy="520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20CBB6-7ACB-4EEF-B340-F9E246B45560}"/>
              </a:ext>
            </a:extLst>
          </p:cNvPr>
          <p:cNvSpPr txBox="1"/>
          <p:nvPr/>
        </p:nvSpPr>
        <p:spPr>
          <a:xfrm>
            <a:off x="788894" y="365760"/>
            <a:ext cx="1059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Miami Beach</a:t>
            </a:r>
            <a:r>
              <a:rPr lang="en-US" sz="4000" dirty="0"/>
              <a:t>: A Brief and Recent Flood History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02274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B816E5-6408-4003-84C4-1F5AA5233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710" y="515942"/>
            <a:ext cx="685800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54AC8-1ED4-4CBF-80F3-FE90E4BA5099}"/>
              </a:ext>
            </a:extLst>
          </p:cNvPr>
          <p:cNvSpPr txBox="1"/>
          <p:nvPr/>
        </p:nvSpPr>
        <p:spPr>
          <a:xfrm>
            <a:off x="217170" y="1348740"/>
            <a:ext cx="43205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Miami Beach is an artificially built island a little over 100 years old.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It is a low-lying coastal community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88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020CE-9363-4E3B-856D-314CF2A58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872490"/>
            <a:ext cx="7680960" cy="4589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964792-EB89-4080-BCCD-DCC5445E892A}"/>
              </a:ext>
            </a:extLst>
          </p:cNvPr>
          <p:cNvSpPr txBox="1"/>
          <p:nvPr/>
        </p:nvSpPr>
        <p:spPr>
          <a:xfrm>
            <a:off x="7987553" y="340659"/>
            <a:ext cx="403299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Miami Beach is highly susceptible to flooding.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Rain-induced events have increased by 33% since 2006.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Tide-induced events increased by 400% since 2006.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9730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44E1C-ED2A-4FCE-B167-5F25AC17D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402572"/>
            <a:ext cx="6064623" cy="3411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3D8B5-DC77-4D9F-BDB2-8918DA167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605" y="2805951"/>
            <a:ext cx="6245131" cy="3506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43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E0615-3BF9-4E8D-BFC4-75618683A249}"/>
              </a:ext>
            </a:extLst>
          </p:cNvPr>
          <p:cNvSpPr/>
          <p:nvPr/>
        </p:nvSpPr>
        <p:spPr>
          <a:xfrm>
            <a:off x="3836896" y="439270"/>
            <a:ext cx="8104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“What is it like, mentally, to live at the forefront of climate change? The dread, the anxiety, the worry, the disavowal.”</a:t>
            </a:r>
          </a:p>
          <a:p>
            <a:pPr algn="r"/>
            <a:r>
              <a:rPr lang="en-US" sz="3200" i="1" dirty="0"/>
              <a:t>- Anastasia </a:t>
            </a:r>
            <a:r>
              <a:rPr lang="en-US" sz="3200" i="1" dirty="0" err="1"/>
              <a:t>Samoylova</a:t>
            </a:r>
            <a:r>
              <a:rPr lang="en-US" sz="3200" i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BB8FB-66B8-4428-86FA-B7EBF9F6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555" y="2214933"/>
            <a:ext cx="4283389" cy="42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31ED1F-0CC1-4F2F-80CB-F6E25F8EDE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3178" y="783694"/>
            <a:ext cx="7258215" cy="5290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9EC3F-E945-4094-A822-89FCC29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4195" y="1221325"/>
            <a:ext cx="4339936" cy="4351338"/>
          </a:xfrm>
        </p:spPr>
        <p:txBody>
          <a:bodyPr>
            <a:normAutofit/>
          </a:bodyPr>
          <a:lstStyle/>
          <a:p>
            <a:r>
              <a:rPr lang="en-US" sz="3000" dirty="0"/>
              <a:t>What do you think is going on in the picture?</a:t>
            </a:r>
          </a:p>
          <a:p>
            <a:endParaRPr lang="en-US" sz="3000" dirty="0"/>
          </a:p>
          <a:p>
            <a:r>
              <a:rPr lang="en-US" sz="3000" dirty="0"/>
              <a:t>What in the picture creates this perception?</a:t>
            </a:r>
          </a:p>
          <a:p>
            <a:endParaRPr lang="en-US" sz="3000" dirty="0"/>
          </a:p>
          <a:p>
            <a:r>
              <a:rPr lang="en-US" sz="3000" dirty="0"/>
              <a:t>What else can you conclude from this picture?</a:t>
            </a:r>
          </a:p>
        </p:txBody>
      </p:sp>
    </p:spTree>
    <p:extLst>
      <p:ext uri="{BB962C8B-B14F-4D97-AF65-F5344CB8AC3E}">
        <p14:creationId xmlns:p14="http://schemas.microsoft.com/office/powerpoint/2010/main" val="275786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B75E1C3-BEA0-457F-B861-9D82FEAD1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1955"/>
            <a:ext cx="9144000" cy="165576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do you see in this picture?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do you see that makes you say that?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else can you conclude from this image?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CEFE5-0C01-4401-B318-D099C37F1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" y="71563"/>
            <a:ext cx="12079154" cy="4333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93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70AA-7E10-43E2-BD91-E9CCB7C4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Both pictures are of Miami Beach, FL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07595-8E5F-4ABA-9DC4-51C133FCF4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58731" y="2061251"/>
            <a:ext cx="6184330" cy="2735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4FEEABA-59B2-40D7-8519-2C810D2A12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84975" y="1971675"/>
            <a:ext cx="5181600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840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89577-0C59-4A67-AD68-619AFD76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94310"/>
            <a:ext cx="7532370" cy="624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FF0FDF-FD2F-47FD-9EBC-155C64BFCF6D}"/>
              </a:ext>
            </a:extLst>
          </p:cNvPr>
          <p:cNvSpPr txBox="1"/>
          <p:nvPr/>
        </p:nvSpPr>
        <p:spPr>
          <a:xfrm>
            <a:off x="8298180" y="2228850"/>
            <a:ext cx="35090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/>
              <a:t>FloodZone</a:t>
            </a:r>
            <a:r>
              <a:rPr lang="en-US" sz="3200" i="1" dirty="0"/>
              <a:t> </a:t>
            </a:r>
            <a:r>
              <a:rPr lang="en-US" sz="3200" dirty="0"/>
              <a:t>(2016)</a:t>
            </a:r>
            <a:r>
              <a:rPr lang="en-US" sz="3200" i="1" dirty="0"/>
              <a:t>:  </a:t>
            </a:r>
            <a:r>
              <a:rPr lang="en-US" sz="3200" dirty="0"/>
              <a:t>Photographic representations of rising sea level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340911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E76AE-0F77-4881-951F-7C65C8F76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010" y="80010"/>
            <a:ext cx="5330190" cy="6662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601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75297-7D9B-4077-92D1-3718D633D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190" y="45720"/>
            <a:ext cx="6777990" cy="6733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47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4D27D4-39B7-4DA7-AC06-B0CD49F404B4}"/>
              </a:ext>
            </a:extLst>
          </p:cNvPr>
          <p:cNvSpPr txBox="1"/>
          <p:nvPr/>
        </p:nvSpPr>
        <p:spPr>
          <a:xfrm>
            <a:off x="6686550" y="1074420"/>
            <a:ext cx="49491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Born in Moscow, Russia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MFA Bradley University, 2011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 Russian State University for the Humanities, Moscow,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E9BE5-D6ED-4753-8D1B-F64AD1491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" y="467985"/>
            <a:ext cx="5591934" cy="559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9928B-2B48-464C-8765-5C276E4498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3308" y="627529"/>
            <a:ext cx="5906493" cy="5164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A8B77-0100-4D67-8519-E64DD7D1D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33718"/>
            <a:ext cx="5612130" cy="5047129"/>
          </a:xfrm>
        </p:spPr>
        <p:txBody>
          <a:bodyPr>
            <a:normAutofit fontScale="47500" lnSpcReduction="20000"/>
          </a:bodyPr>
          <a:lstStyle/>
          <a:p>
            <a:r>
              <a:rPr lang="en-US" sz="6700" dirty="0"/>
              <a:t>Through photography and other art mediums, </a:t>
            </a:r>
            <a:r>
              <a:rPr lang="en-US" sz="6700" dirty="0" err="1"/>
              <a:t>Samoylova</a:t>
            </a:r>
            <a:r>
              <a:rPr lang="en-US" sz="6700" dirty="0"/>
              <a:t> explores constructed narratives of the world. </a:t>
            </a:r>
          </a:p>
          <a:p>
            <a:endParaRPr lang="en-US" sz="6700" dirty="0"/>
          </a:p>
          <a:p>
            <a:r>
              <a:rPr lang="en-US" sz="6700" dirty="0"/>
              <a:t>Her recent focus is on the Miami Beach tourism narrative that fuels high profits versus the reality of increased flooding due to sea level rise and rain.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053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667</Words>
  <Application>Microsoft Macintosh PowerPoint</Application>
  <PresentationFormat>Widescreen</PresentationFormat>
  <Paragraphs>75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Both pictures are of Miami Beach, FL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cmeviera@hotmail.com</dc:creator>
  <cp:lastModifiedBy>Fuller, Don</cp:lastModifiedBy>
  <cp:revision>28</cp:revision>
  <dcterms:created xsi:type="dcterms:W3CDTF">2019-11-29T23:17:06Z</dcterms:created>
  <dcterms:modified xsi:type="dcterms:W3CDTF">2020-01-24T16:33:09Z</dcterms:modified>
</cp:coreProperties>
</file>