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3"/>
  </p:notesMasterIdLst>
  <p:sldIdLst>
    <p:sldId id="256" r:id="rId2"/>
    <p:sldId id="262" r:id="rId3"/>
    <p:sldId id="283" r:id="rId4"/>
    <p:sldId id="259" r:id="rId5"/>
    <p:sldId id="260" r:id="rId6"/>
    <p:sldId id="258" r:id="rId7"/>
    <p:sldId id="261" r:id="rId8"/>
    <p:sldId id="266" r:id="rId9"/>
    <p:sldId id="265" r:id="rId10"/>
    <p:sldId id="267" r:id="rId11"/>
    <p:sldId id="270" r:id="rId12"/>
    <p:sldId id="271" r:id="rId13"/>
    <p:sldId id="273" r:id="rId14"/>
    <p:sldId id="274" r:id="rId15"/>
    <p:sldId id="275" r:id="rId16"/>
    <p:sldId id="276" r:id="rId17"/>
    <p:sldId id="277" r:id="rId18"/>
    <p:sldId id="281" r:id="rId19"/>
    <p:sldId id="282" r:id="rId20"/>
    <p:sldId id="257" r:id="rId21"/>
    <p:sldId id="268"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868"/>
    <p:restoredTop sz="70455"/>
  </p:normalViewPr>
  <p:slideViewPr>
    <p:cSldViewPr snapToGrid="0" snapToObjects="1" showGuides="1">
      <p:cViewPr varScale="1">
        <p:scale>
          <a:sx n="47" d="100"/>
          <a:sy n="47" d="100"/>
        </p:scale>
        <p:origin x="1076" y="48"/>
      </p:cViewPr>
      <p:guideLst>
        <p:guide orient="horz" pos="2184"/>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C7EA95-6A7D-B24A-B6AC-CA7402BE31A5}" type="datetimeFigureOut">
              <a:rPr lang="en-US" smtClean="0"/>
              <a:t>8/21/2020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EC1504-330B-0C41-889B-FD4E864EDAA3}" type="slidenum">
              <a:rPr lang="en-US" smtClean="0"/>
              <a:t>‹#›</a:t>
            </a:fld>
            <a:endParaRPr lang="en-US"/>
          </a:p>
        </p:txBody>
      </p:sp>
    </p:spTree>
    <p:extLst>
      <p:ext uri="{BB962C8B-B14F-4D97-AF65-F5344CB8AC3E}">
        <p14:creationId xmlns:p14="http://schemas.microsoft.com/office/powerpoint/2010/main" val="8564589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newyorker.com/culture/photo-booth/floridas-shadow-country"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newyorker.com/culture/photo-booth/floridas-shadow-country"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newyorker.com/culture/photo-booth/floridas-shadow-country"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newyorker.com/culture/photo-booth/floridas-shadow-country"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newyorker.com/culture/photo-booth/floridas-shadow-country"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newyorker.com/culture/photo-booth/floridas-shadow-country"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newyorker.com/culture/photo-booth/floridas-shadow-country"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newyorker.com/culture/photo-booth/floridas-shadow-country"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newyorker.com/culture/photo-booth/floridas-shadow-country"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newyorker.com/culture/photo-booth/floridas-shadow-country"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ww.merriam-webster.com/dictionary/ambiguity"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vice.com/en_us/article/wd4n4y/mossless-in-america-curran-hatleberg"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blog.richmond.edu/livesofmaps/files/2014/11/download.png"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s://www.fhwa.dot.gov/publications/publicroads/96summer/p96su10.cfm" TargetMode="External"/><Relationship Id="rId4" Type="http://schemas.openxmlformats.org/officeDocument/2006/relationships/hyperlink" Target="https://www.history.com/topics/us-states/interstate-highway-system"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nerdfighteria.info/v/wOclF9eP5uM/" TargetMode="External"/><Relationship Id="rId3" Type="http://schemas.openxmlformats.org/officeDocument/2006/relationships/hyperlink" Target="https://nerdfighteria.info/v/Q16OZkgSXfM/" TargetMode="External"/><Relationship Id="rId7" Type="http://schemas.openxmlformats.org/officeDocument/2006/relationships/hyperlink" Target="https://www.youtube.com/watch?v=TEI0sVYKtg8&amp;t=4s"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nerdfighteria.info/v/Wc5zUK2MKNY/" TargetMode="External"/><Relationship Id="rId5" Type="http://schemas.openxmlformats.org/officeDocument/2006/relationships/hyperlink" Target="https://nerdfighteria.info/v/GYAk5jCTQ3s/" TargetMode="External"/><Relationship Id="rId4" Type="http://schemas.openxmlformats.org/officeDocument/2006/relationships/hyperlink" Target="https://nerdfighteria.info/v/vfe-eNq-Qyg/" TargetMode="External"/><Relationship Id="rId9" Type="http://schemas.openxmlformats.org/officeDocument/2006/relationships/hyperlink" Target="https://nerdfighteria.info/v/a6XtBLDmPA0/"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slate.com/culture/2013/09/curran-hatleberg-photographs-america-in-dogwood-and-the-crowded-edge.html"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curranhatleberg.com/"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curranhatleberg.com/"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photographmag.com/reviews/curran-hatleberg-higher-picture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Activate the PowerPoint prior to the start of class so the first slide is displayed. </a:t>
            </a:r>
          </a:p>
          <a:p>
            <a:endParaRPr lang="en-US" dirty="0"/>
          </a:p>
        </p:txBody>
      </p:sp>
      <p:sp>
        <p:nvSpPr>
          <p:cNvPr id="4" name="Slide Number Placeholder 3"/>
          <p:cNvSpPr>
            <a:spLocks noGrp="1"/>
          </p:cNvSpPr>
          <p:nvPr>
            <p:ph type="sldNum" sz="quarter" idx="5"/>
          </p:nvPr>
        </p:nvSpPr>
        <p:spPr/>
        <p:txBody>
          <a:bodyPr/>
          <a:lstStyle/>
          <a:p>
            <a:fld id="{DBEC1504-330B-0C41-889B-FD4E864EDAA3}" type="slidenum">
              <a:rPr lang="en-US" smtClean="0"/>
              <a:t>1</a:t>
            </a:fld>
            <a:endParaRPr lang="en-US"/>
          </a:p>
        </p:txBody>
      </p:sp>
    </p:spTree>
    <p:extLst>
      <p:ext uri="{BB962C8B-B14F-4D97-AF65-F5344CB8AC3E}">
        <p14:creationId xmlns:p14="http://schemas.microsoft.com/office/powerpoint/2010/main" val="11482776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from: </a:t>
            </a:r>
            <a:r>
              <a:rPr lang="en-US" dirty="0">
                <a:hlinkClick r:id="rId3"/>
              </a:rPr>
              <a:t>https://www.newyorker.com/culture/photo-booth/floridas-shadow-country</a:t>
            </a:r>
            <a:endParaRPr lang="en-US" dirty="0"/>
          </a:p>
          <a:p>
            <a:endParaRPr lang="en-US" dirty="0"/>
          </a:p>
          <a:p>
            <a:pPr lvl="0"/>
            <a:r>
              <a:rPr lang="en-US" sz="1200" kern="1200" dirty="0">
                <a:solidFill>
                  <a:schemeClr val="tx1"/>
                </a:solidFill>
                <a:effectLst/>
                <a:latin typeface="+mn-lt"/>
                <a:ea typeface="+mn-ea"/>
                <a:cs typeface="+mn-cs"/>
              </a:rPr>
              <a:t>Ask students to think about the following:</a:t>
            </a:r>
          </a:p>
          <a:p>
            <a:pPr lvl="1"/>
            <a:r>
              <a:rPr lang="en-US" sz="1200" kern="1200" dirty="0">
                <a:solidFill>
                  <a:schemeClr val="tx1"/>
                </a:solidFill>
                <a:effectLst/>
                <a:latin typeface="+mn-lt"/>
                <a:ea typeface="+mn-ea"/>
                <a:cs typeface="+mn-cs"/>
              </a:rPr>
              <a:t>Who are the people in these photographs? </a:t>
            </a:r>
          </a:p>
          <a:p>
            <a:pPr lvl="1"/>
            <a:r>
              <a:rPr lang="en-US" sz="1200" kern="1200" dirty="0">
                <a:solidFill>
                  <a:schemeClr val="tx1"/>
                </a:solidFill>
                <a:effectLst/>
                <a:latin typeface="+mn-lt"/>
                <a:ea typeface="+mn-ea"/>
                <a:cs typeface="+mn-cs"/>
              </a:rPr>
              <a:t>What’s happening to them? </a:t>
            </a:r>
          </a:p>
          <a:p>
            <a:pPr lvl="1"/>
            <a:r>
              <a:rPr lang="en-US" sz="1200" kern="1200" dirty="0">
                <a:solidFill>
                  <a:schemeClr val="tx1"/>
                </a:solidFill>
                <a:effectLst/>
                <a:latin typeface="+mn-lt"/>
                <a:ea typeface="+mn-ea"/>
                <a:cs typeface="+mn-cs"/>
              </a:rPr>
              <a:t>How are we meant to feel about them?</a:t>
            </a:r>
          </a:p>
          <a:p>
            <a:endParaRPr lang="en-US" dirty="0"/>
          </a:p>
        </p:txBody>
      </p:sp>
      <p:sp>
        <p:nvSpPr>
          <p:cNvPr id="4" name="Slide Number Placeholder 3"/>
          <p:cNvSpPr>
            <a:spLocks noGrp="1"/>
          </p:cNvSpPr>
          <p:nvPr>
            <p:ph type="sldNum" sz="quarter" idx="5"/>
          </p:nvPr>
        </p:nvSpPr>
        <p:spPr/>
        <p:txBody>
          <a:bodyPr/>
          <a:lstStyle/>
          <a:p>
            <a:fld id="{DBEC1504-330B-0C41-889B-FD4E864EDAA3}" type="slidenum">
              <a:rPr lang="en-US" smtClean="0"/>
              <a:t>10</a:t>
            </a:fld>
            <a:endParaRPr lang="en-US"/>
          </a:p>
        </p:txBody>
      </p:sp>
    </p:spTree>
    <p:extLst>
      <p:ext uri="{BB962C8B-B14F-4D97-AF65-F5344CB8AC3E}">
        <p14:creationId xmlns:p14="http://schemas.microsoft.com/office/powerpoint/2010/main" val="19269808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from: </a:t>
            </a:r>
            <a:r>
              <a:rPr lang="en-US" dirty="0">
                <a:hlinkClick r:id="rId3"/>
              </a:rPr>
              <a:t>https://www.newyorker.com/culture/photo-booth/floridas-shadow-country</a:t>
            </a:r>
            <a:endParaRPr lang="en-US" dirty="0"/>
          </a:p>
          <a:p>
            <a:endParaRPr lang="en-US" dirty="0"/>
          </a:p>
          <a:p>
            <a:pPr lvl="0"/>
            <a:r>
              <a:rPr lang="en-US" sz="1200" kern="1200" dirty="0">
                <a:solidFill>
                  <a:schemeClr val="tx1"/>
                </a:solidFill>
                <a:effectLst/>
                <a:latin typeface="+mn-lt"/>
                <a:ea typeface="+mn-ea"/>
                <a:cs typeface="+mn-cs"/>
              </a:rPr>
              <a:t>Ask students to think about the following:</a:t>
            </a:r>
          </a:p>
          <a:p>
            <a:pPr lvl="1"/>
            <a:r>
              <a:rPr lang="en-US" sz="1200" kern="1200" dirty="0">
                <a:solidFill>
                  <a:schemeClr val="tx1"/>
                </a:solidFill>
                <a:effectLst/>
                <a:latin typeface="+mn-lt"/>
                <a:ea typeface="+mn-ea"/>
                <a:cs typeface="+mn-cs"/>
              </a:rPr>
              <a:t>Who are the people in these photographs? </a:t>
            </a:r>
          </a:p>
          <a:p>
            <a:pPr lvl="1"/>
            <a:r>
              <a:rPr lang="en-US" sz="1200" kern="1200" dirty="0">
                <a:solidFill>
                  <a:schemeClr val="tx1"/>
                </a:solidFill>
                <a:effectLst/>
                <a:latin typeface="+mn-lt"/>
                <a:ea typeface="+mn-ea"/>
                <a:cs typeface="+mn-cs"/>
              </a:rPr>
              <a:t>What’s happening to them? </a:t>
            </a:r>
          </a:p>
          <a:p>
            <a:pPr lvl="1"/>
            <a:r>
              <a:rPr lang="en-US" sz="1200" kern="1200" dirty="0">
                <a:solidFill>
                  <a:schemeClr val="tx1"/>
                </a:solidFill>
                <a:effectLst/>
                <a:latin typeface="+mn-lt"/>
                <a:ea typeface="+mn-ea"/>
                <a:cs typeface="+mn-cs"/>
              </a:rPr>
              <a:t>How are we meant to feel about them?</a:t>
            </a:r>
          </a:p>
          <a:p>
            <a:endParaRPr lang="en-US" dirty="0"/>
          </a:p>
        </p:txBody>
      </p:sp>
      <p:sp>
        <p:nvSpPr>
          <p:cNvPr id="4" name="Slide Number Placeholder 3"/>
          <p:cNvSpPr>
            <a:spLocks noGrp="1"/>
          </p:cNvSpPr>
          <p:nvPr>
            <p:ph type="sldNum" sz="quarter" idx="5"/>
          </p:nvPr>
        </p:nvSpPr>
        <p:spPr/>
        <p:txBody>
          <a:bodyPr/>
          <a:lstStyle/>
          <a:p>
            <a:fld id="{DBEC1504-330B-0C41-889B-FD4E864EDAA3}" type="slidenum">
              <a:rPr lang="en-US" smtClean="0"/>
              <a:t>11</a:t>
            </a:fld>
            <a:endParaRPr lang="en-US"/>
          </a:p>
        </p:txBody>
      </p:sp>
    </p:spTree>
    <p:extLst>
      <p:ext uri="{BB962C8B-B14F-4D97-AF65-F5344CB8AC3E}">
        <p14:creationId xmlns:p14="http://schemas.microsoft.com/office/powerpoint/2010/main" val="29582441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from: </a:t>
            </a:r>
            <a:r>
              <a:rPr lang="en-US" dirty="0">
                <a:hlinkClick r:id="rId3"/>
              </a:rPr>
              <a:t>https://www.newyorker.com/culture/photo-booth/floridas-shadow-country</a:t>
            </a:r>
            <a:endParaRPr lang="en-US" dirty="0"/>
          </a:p>
          <a:p>
            <a:endParaRPr lang="en-US" dirty="0"/>
          </a:p>
          <a:p>
            <a:pPr lvl="0"/>
            <a:r>
              <a:rPr lang="en-US" sz="1200" kern="1200" dirty="0">
                <a:solidFill>
                  <a:schemeClr val="tx1"/>
                </a:solidFill>
                <a:effectLst/>
                <a:latin typeface="+mn-lt"/>
                <a:ea typeface="+mn-ea"/>
                <a:cs typeface="+mn-cs"/>
              </a:rPr>
              <a:t>Ask students to think about the following:</a:t>
            </a:r>
          </a:p>
          <a:p>
            <a:pPr lvl="1"/>
            <a:r>
              <a:rPr lang="en-US" sz="1200" kern="1200" dirty="0">
                <a:solidFill>
                  <a:schemeClr val="tx1"/>
                </a:solidFill>
                <a:effectLst/>
                <a:latin typeface="+mn-lt"/>
                <a:ea typeface="+mn-ea"/>
                <a:cs typeface="+mn-cs"/>
              </a:rPr>
              <a:t>Who are the people in these photographs? </a:t>
            </a:r>
          </a:p>
          <a:p>
            <a:pPr lvl="1"/>
            <a:r>
              <a:rPr lang="en-US" sz="1200" kern="1200" dirty="0">
                <a:solidFill>
                  <a:schemeClr val="tx1"/>
                </a:solidFill>
                <a:effectLst/>
                <a:latin typeface="+mn-lt"/>
                <a:ea typeface="+mn-ea"/>
                <a:cs typeface="+mn-cs"/>
              </a:rPr>
              <a:t>What’s happening to them? </a:t>
            </a:r>
          </a:p>
          <a:p>
            <a:pPr lvl="1"/>
            <a:r>
              <a:rPr lang="en-US" sz="1200" kern="1200" dirty="0">
                <a:solidFill>
                  <a:schemeClr val="tx1"/>
                </a:solidFill>
                <a:effectLst/>
                <a:latin typeface="+mn-lt"/>
                <a:ea typeface="+mn-ea"/>
                <a:cs typeface="+mn-cs"/>
              </a:rPr>
              <a:t>How are we meant to feel about them?</a:t>
            </a:r>
          </a:p>
          <a:p>
            <a:endParaRPr lang="en-US" dirty="0"/>
          </a:p>
        </p:txBody>
      </p:sp>
      <p:sp>
        <p:nvSpPr>
          <p:cNvPr id="4" name="Slide Number Placeholder 3"/>
          <p:cNvSpPr>
            <a:spLocks noGrp="1"/>
          </p:cNvSpPr>
          <p:nvPr>
            <p:ph type="sldNum" sz="quarter" idx="5"/>
          </p:nvPr>
        </p:nvSpPr>
        <p:spPr/>
        <p:txBody>
          <a:bodyPr/>
          <a:lstStyle/>
          <a:p>
            <a:fld id="{DBEC1504-330B-0C41-889B-FD4E864EDAA3}" type="slidenum">
              <a:rPr lang="en-US" smtClean="0"/>
              <a:t>12</a:t>
            </a:fld>
            <a:endParaRPr lang="en-US"/>
          </a:p>
        </p:txBody>
      </p:sp>
    </p:spTree>
    <p:extLst>
      <p:ext uri="{BB962C8B-B14F-4D97-AF65-F5344CB8AC3E}">
        <p14:creationId xmlns:p14="http://schemas.microsoft.com/office/powerpoint/2010/main" val="19587659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from: </a:t>
            </a:r>
            <a:r>
              <a:rPr lang="en-US" dirty="0">
                <a:hlinkClick r:id="rId3"/>
              </a:rPr>
              <a:t>https://www.newyorker.com/culture/photo-booth/floridas-shadow-country</a:t>
            </a:r>
            <a:endParaRPr lang="en-US" dirty="0"/>
          </a:p>
          <a:p>
            <a:endParaRPr lang="en-US" dirty="0"/>
          </a:p>
          <a:p>
            <a:pPr lvl="0"/>
            <a:r>
              <a:rPr lang="en-US" sz="1200" kern="1200" dirty="0">
                <a:solidFill>
                  <a:schemeClr val="tx1"/>
                </a:solidFill>
                <a:effectLst/>
                <a:latin typeface="+mn-lt"/>
                <a:ea typeface="+mn-ea"/>
                <a:cs typeface="+mn-cs"/>
              </a:rPr>
              <a:t>Ask students to think about the following:</a:t>
            </a:r>
          </a:p>
          <a:p>
            <a:pPr lvl="1"/>
            <a:r>
              <a:rPr lang="en-US" sz="1200" kern="1200" dirty="0">
                <a:solidFill>
                  <a:schemeClr val="tx1"/>
                </a:solidFill>
                <a:effectLst/>
                <a:latin typeface="+mn-lt"/>
                <a:ea typeface="+mn-ea"/>
                <a:cs typeface="+mn-cs"/>
              </a:rPr>
              <a:t>Who are the people in these photographs? </a:t>
            </a:r>
          </a:p>
          <a:p>
            <a:pPr lvl="1"/>
            <a:r>
              <a:rPr lang="en-US" sz="1200" kern="1200" dirty="0">
                <a:solidFill>
                  <a:schemeClr val="tx1"/>
                </a:solidFill>
                <a:effectLst/>
                <a:latin typeface="+mn-lt"/>
                <a:ea typeface="+mn-ea"/>
                <a:cs typeface="+mn-cs"/>
              </a:rPr>
              <a:t>What’s happening to them? </a:t>
            </a:r>
          </a:p>
          <a:p>
            <a:pPr lvl="1"/>
            <a:r>
              <a:rPr lang="en-US" sz="1200" kern="1200" dirty="0">
                <a:solidFill>
                  <a:schemeClr val="tx1"/>
                </a:solidFill>
                <a:effectLst/>
                <a:latin typeface="+mn-lt"/>
                <a:ea typeface="+mn-ea"/>
                <a:cs typeface="+mn-cs"/>
              </a:rPr>
              <a:t>How are we meant to feel about them?</a:t>
            </a:r>
          </a:p>
          <a:p>
            <a:endParaRPr lang="en-US" dirty="0"/>
          </a:p>
        </p:txBody>
      </p:sp>
      <p:sp>
        <p:nvSpPr>
          <p:cNvPr id="4" name="Slide Number Placeholder 3"/>
          <p:cNvSpPr>
            <a:spLocks noGrp="1"/>
          </p:cNvSpPr>
          <p:nvPr>
            <p:ph type="sldNum" sz="quarter" idx="5"/>
          </p:nvPr>
        </p:nvSpPr>
        <p:spPr/>
        <p:txBody>
          <a:bodyPr/>
          <a:lstStyle/>
          <a:p>
            <a:fld id="{DBEC1504-330B-0C41-889B-FD4E864EDAA3}" type="slidenum">
              <a:rPr lang="en-US" smtClean="0"/>
              <a:t>13</a:t>
            </a:fld>
            <a:endParaRPr lang="en-US"/>
          </a:p>
        </p:txBody>
      </p:sp>
    </p:spTree>
    <p:extLst>
      <p:ext uri="{BB962C8B-B14F-4D97-AF65-F5344CB8AC3E}">
        <p14:creationId xmlns:p14="http://schemas.microsoft.com/office/powerpoint/2010/main" val="21063698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from: </a:t>
            </a:r>
            <a:r>
              <a:rPr lang="en-US" dirty="0">
                <a:hlinkClick r:id="rId3"/>
              </a:rPr>
              <a:t>https://www.newyorker.com/culture/photo-booth/floridas-shadow-country</a:t>
            </a:r>
            <a:endParaRPr lang="en-US" dirty="0"/>
          </a:p>
          <a:p>
            <a:endParaRPr lang="en-US" dirty="0"/>
          </a:p>
          <a:p>
            <a:pPr lvl="0"/>
            <a:r>
              <a:rPr lang="en-US" sz="1200" kern="1200" dirty="0">
                <a:solidFill>
                  <a:schemeClr val="tx1"/>
                </a:solidFill>
                <a:effectLst/>
                <a:latin typeface="+mn-lt"/>
                <a:ea typeface="+mn-ea"/>
                <a:cs typeface="+mn-cs"/>
              </a:rPr>
              <a:t>Ask students to think about the following:</a:t>
            </a:r>
          </a:p>
          <a:p>
            <a:pPr lvl="1"/>
            <a:r>
              <a:rPr lang="en-US" sz="1200" kern="1200" dirty="0">
                <a:solidFill>
                  <a:schemeClr val="tx1"/>
                </a:solidFill>
                <a:effectLst/>
                <a:latin typeface="+mn-lt"/>
                <a:ea typeface="+mn-ea"/>
                <a:cs typeface="+mn-cs"/>
              </a:rPr>
              <a:t>Who are the people in these photographs? </a:t>
            </a:r>
          </a:p>
          <a:p>
            <a:pPr lvl="1"/>
            <a:r>
              <a:rPr lang="en-US" sz="1200" kern="1200" dirty="0">
                <a:solidFill>
                  <a:schemeClr val="tx1"/>
                </a:solidFill>
                <a:effectLst/>
                <a:latin typeface="+mn-lt"/>
                <a:ea typeface="+mn-ea"/>
                <a:cs typeface="+mn-cs"/>
              </a:rPr>
              <a:t>What’s happening to them? </a:t>
            </a:r>
          </a:p>
          <a:p>
            <a:pPr lvl="1"/>
            <a:r>
              <a:rPr lang="en-US" sz="1200" kern="1200" dirty="0">
                <a:solidFill>
                  <a:schemeClr val="tx1"/>
                </a:solidFill>
                <a:effectLst/>
                <a:latin typeface="+mn-lt"/>
                <a:ea typeface="+mn-ea"/>
                <a:cs typeface="+mn-cs"/>
              </a:rPr>
              <a:t>How are we meant to feel about them?</a:t>
            </a:r>
          </a:p>
          <a:p>
            <a:endParaRPr lang="en-US" dirty="0"/>
          </a:p>
        </p:txBody>
      </p:sp>
      <p:sp>
        <p:nvSpPr>
          <p:cNvPr id="4" name="Slide Number Placeholder 3"/>
          <p:cNvSpPr>
            <a:spLocks noGrp="1"/>
          </p:cNvSpPr>
          <p:nvPr>
            <p:ph type="sldNum" sz="quarter" idx="5"/>
          </p:nvPr>
        </p:nvSpPr>
        <p:spPr/>
        <p:txBody>
          <a:bodyPr/>
          <a:lstStyle/>
          <a:p>
            <a:fld id="{DBEC1504-330B-0C41-889B-FD4E864EDAA3}" type="slidenum">
              <a:rPr lang="en-US" smtClean="0"/>
              <a:t>14</a:t>
            </a:fld>
            <a:endParaRPr lang="en-US"/>
          </a:p>
        </p:txBody>
      </p:sp>
    </p:spTree>
    <p:extLst>
      <p:ext uri="{BB962C8B-B14F-4D97-AF65-F5344CB8AC3E}">
        <p14:creationId xmlns:p14="http://schemas.microsoft.com/office/powerpoint/2010/main" val="32197498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from: </a:t>
            </a:r>
            <a:r>
              <a:rPr lang="en-US" dirty="0">
                <a:hlinkClick r:id="rId3"/>
              </a:rPr>
              <a:t>https://www.newyorker.com/culture/photo-booth/floridas-shadow-country</a:t>
            </a:r>
            <a:endParaRPr lang="en-US" dirty="0"/>
          </a:p>
          <a:p>
            <a:endParaRPr lang="en-US" dirty="0"/>
          </a:p>
          <a:p>
            <a:pPr lvl="0"/>
            <a:r>
              <a:rPr lang="en-US" sz="1200" kern="1200" dirty="0">
                <a:solidFill>
                  <a:schemeClr val="tx1"/>
                </a:solidFill>
                <a:effectLst/>
                <a:latin typeface="+mn-lt"/>
                <a:ea typeface="+mn-ea"/>
                <a:cs typeface="+mn-cs"/>
              </a:rPr>
              <a:t>Ask students to think about the following:</a:t>
            </a:r>
          </a:p>
          <a:p>
            <a:pPr lvl="1"/>
            <a:r>
              <a:rPr lang="en-US" sz="1200" kern="1200" dirty="0">
                <a:solidFill>
                  <a:schemeClr val="tx1"/>
                </a:solidFill>
                <a:effectLst/>
                <a:latin typeface="+mn-lt"/>
                <a:ea typeface="+mn-ea"/>
                <a:cs typeface="+mn-cs"/>
              </a:rPr>
              <a:t>Who are the people in these photographs? </a:t>
            </a:r>
          </a:p>
          <a:p>
            <a:pPr lvl="1"/>
            <a:r>
              <a:rPr lang="en-US" sz="1200" kern="1200" dirty="0">
                <a:solidFill>
                  <a:schemeClr val="tx1"/>
                </a:solidFill>
                <a:effectLst/>
                <a:latin typeface="+mn-lt"/>
                <a:ea typeface="+mn-ea"/>
                <a:cs typeface="+mn-cs"/>
              </a:rPr>
              <a:t>What’s happening to them? </a:t>
            </a:r>
          </a:p>
          <a:p>
            <a:pPr lvl="1"/>
            <a:r>
              <a:rPr lang="en-US" sz="1200" kern="1200" dirty="0">
                <a:solidFill>
                  <a:schemeClr val="tx1"/>
                </a:solidFill>
                <a:effectLst/>
                <a:latin typeface="+mn-lt"/>
                <a:ea typeface="+mn-ea"/>
                <a:cs typeface="+mn-cs"/>
              </a:rPr>
              <a:t>How are we meant to feel about them?</a:t>
            </a:r>
          </a:p>
          <a:p>
            <a:endParaRPr lang="en-US" dirty="0"/>
          </a:p>
        </p:txBody>
      </p:sp>
      <p:sp>
        <p:nvSpPr>
          <p:cNvPr id="4" name="Slide Number Placeholder 3"/>
          <p:cNvSpPr>
            <a:spLocks noGrp="1"/>
          </p:cNvSpPr>
          <p:nvPr>
            <p:ph type="sldNum" sz="quarter" idx="5"/>
          </p:nvPr>
        </p:nvSpPr>
        <p:spPr/>
        <p:txBody>
          <a:bodyPr/>
          <a:lstStyle/>
          <a:p>
            <a:fld id="{DBEC1504-330B-0C41-889B-FD4E864EDAA3}" type="slidenum">
              <a:rPr lang="en-US" smtClean="0"/>
              <a:t>15</a:t>
            </a:fld>
            <a:endParaRPr lang="en-US"/>
          </a:p>
        </p:txBody>
      </p:sp>
    </p:spTree>
    <p:extLst>
      <p:ext uri="{BB962C8B-B14F-4D97-AF65-F5344CB8AC3E}">
        <p14:creationId xmlns:p14="http://schemas.microsoft.com/office/powerpoint/2010/main" val="2342539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from: </a:t>
            </a:r>
            <a:r>
              <a:rPr lang="en-US" dirty="0">
                <a:hlinkClick r:id="rId3"/>
              </a:rPr>
              <a:t>https://www.newyorker.com/culture/photo-booth/floridas-shadow-country</a:t>
            </a:r>
            <a:endParaRPr lang="en-US" dirty="0"/>
          </a:p>
          <a:p>
            <a:endParaRPr lang="en-US" dirty="0"/>
          </a:p>
          <a:p>
            <a:pPr lvl="0"/>
            <a:r>
              <a:rPr lang="en-US" sz="1200" kern="1200" dirty="0">
                <a:solidFill>
                  <a:schemeClr val="tx1"/>
                </a:solidFill>
                <a:effectLst/>
                <a:latin typeface="+mn-lt"/>
                <a:ea typeface="+mn-ea"/>
                <a:cs typeface="+mn-cs"/>
              </a:rPr>
              <a:t>Ask students to think about the following:</a:t>
            </a:r>
          </a:p>
          <a:p>
            <a:pPr lvl="1"/>
            <a:r>
              <a:rPr lang="en-US" sz="1200" kern="1200" dirty="0">
                <a:solidFill>
                  <a:schemeClr val="tx1"/>
                </a:solidFill>
                <a:effectLst/>
                <a:latin typeface="+mn-lt"/>
                <a:ea typeface="+mn-ea"/>
                <a:cs typeface="+mn-cs"/>
              </a:rPr>
              <a:t>Who are the people in these photographs? </a:t>
            </a:r>
          </a:p>
          <a:p>
            <a:pPr lvl="1"/>
            <a:r>
              <a:rPr lang="en-US" sz="1200" kern="1200" dirty="0">
                <a:solidFill>
                  <a:schemeClr val="tx1"/>
                </a:solidFill>
                <a:effectLst/>
                <a:latin typeface="+mn-lt"/>
                <a:ea typeface="+mn-ea"/>
                <a:cs typeface="+mn-cs"/>
              </a:rPr>
              <a:t>What’s happening to them? </a:t>
            </a:r>
          </a:p>
          <a:p>
            <a:pPr lvl="1"/>
            <a:r>
              <a:rPr lang="en-US" sz="1200" kern="1200" dirty="0">
                <a:solidFill>
                  <a:schemeClr val="tx1"/>
                </a:solidFill>
                <a:effectLst/>
                <a:latin typeface="+mn-lt"/>
                <a:ea typeface="+mn-ea"/>
                <a:cs typeface="+mn-cs"/>
              </a:rPr>
              <a:t>How are we meant to feel about them?</a:t>
            </a:r>
          </a:p>
          <a:p>
            <a:endParaRPr lang="en-US" dirty="0"/>
          </a:p>
        </p:txBody>
      </p:sp>
      <p:sp>
        <p:nvSpPr>
          <p:cNvPr id="4" name="Slide Number Placeholder 3"/>
          <p:cNvSpPr>
            <a:spLocks noGrp="1"/>
          </p:cNvSpPr>
          <p:nvPr>
            <p:ph type="sldNum" sz="quarter" idx="5"/>
          </p:nvPr>
        </p:nvSpPr>
        <p:spPr/>
        <p:txBody>
          <a:bodyPr/>
          <a:lstStyle/>
          <a:p>
            <a:fld id="{DBEC1504-330B-0C41-889B-FD4E864EDAA3}" type="slidenum">
              <a:rPr lang="en-US" smtClean="0"/>
              <a:t>16</a:t>
            </a:fld>
            <a:endParaRPr lang="en-US"/>
          </a:p>
        </p:txBody>
      </p:sp>
    </p:spTree>
    <p:extLst>
      <p:ext uri="{BB962C8B-B14F-4D97-AF65-F5344CB8AC3E}">
        <p14:creationId xmlns:p14="http://schemas.microsoft.com/office/powerpoint/2010/main" val="13773507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from: </a:t>
            </a:r>
            <a:r>
              <a:rPr lang="en-US" dirty="0">
                <a:hlinkClick r:id="rId3"/>
              </a:rPr>
              <a:t>https://www.newyorker.com/culture/photo-booth/floridas-shadow-country</a:t>
            </a:r>
            <a:endParaRPr lang="en-US" dirty="0"/>
          </a:p>
          <a:p>
            <a:endParaRPr lang="en-US" dirty="0"/>
          </a:p>
          <a:p>
            <a:pPr lvl="0"/>
            <a:r>
              <a:rPr lang="en-US" sz="1200" kern="1200" dirty="0">
                <a:solidFill>
                  <a:schemeClr val="tx1"/>
                </a:solidFill>
                <a:effectLst/>
                <a:latin typeface="+mn-lt"/>
                <a:ea typeface="+mn-ea"/>
                <a:cs typeface="+mn-cs"/>
              </a:rPr>
              <a:t>Ask students to think about the following:</a:t>
            </a:r>
          </a:p>
          <a:p>
            <a:pPr lvl="1"/>
            <a:r>
              <a:rPr lang="en-US" sz="1200" kern="1200" dirty="0">
                <a:solidFill>
                  <a:schemeClr val="tx1"/>
                </a:solidFill>
                <a:effectLst/>
                <a:latin typeface="+mn-lt"/>
                <a:ea typeface="+mn-ea"/>
                <a:cs typeface="+mn-cs"/>
              </a:rPr>
              <a:t>Who are the people in these photographs? </a:t>
            </a:r>
          </a:p>
          <a:p>
            <a:pPr lvl="1"/>
            <a:r>
              <a:rPr lang="en-US" sz="1200" kern="1200" dirty="0">
                <a:solidFill>
                  <a:schemeClr val="tx1"/>
                </a:solidFill>
                <a:effectLst/>
                <a:latin typeface="+mn-lt"/>
                <a:ea typeface="+mn-ea"/>
                <a:cs typeface="+mn-cs"/>
              </a:rPr>
              <a:t>What’s happening to them? </a:t>
            </a:r>
          </a:p>
          <a:p>
            <a:pPr lvl="1"/>
            <a:r>
              <a:rPr lang="en-US" sz="1200" kern="1200" dirty="0">
                <a:solidFill>
                  <a:schemeClr val="tx1"/>
                </a:solidFill>
                <a:effectLst/>
                <a:latin typeface="+mn-lt"/>
                <a:ea typeface="+mn-ea"/>
                <a:cs typeface="+mn-cs"/>
              </a:rPr>
              <a:t>How are we meant to feel about them?</a:t>
            </a:r>
          </a:p>
          <a:p>
            <a:endParaRPr lang="en-US" dirty="0"/>
          </a:p>
        </p:txBody>
      </p:sp>
      <p:sp>
        <p:nvSpPr>
          <p:cNvPr id="4" name="Slide Number Placeholder 3"/>
          <p:cNvSpPr>
            <a:spLocks noGrp="1"/>
          </p:cNvSpPr>
          <p:nvPr>
            <p:ph type="sldNum" sz="quarter" idx="5"/>
          </p:nvPr>
        </p:nvSpPr>
        <p:spPr/>
        <p:txBody>
          <a:bodyPr/>
          <a:lstStyle/>
          <a:p>
            <a:fld id="{DBEC1504-330B-0C41-889B-FD4E864EDAA3}" type="slidenum">
              <a:rPr lang="en-US" smtClean="0"/>
              <a:t>17</a:t>
            </a:fld>
            <a:endParaRPr lang="en-US"/>
          </a:p>
        </p:txBody>
      </p:sp>
    </p:spTree>
    <p:extLst>
      <p:ext uri="{BB962C8B-B14F-4D97-AF65-F5344CB8AC3E}">
        <p14:creationId xmlns:p14="http://schemas.microsoft.com/office/powerpoint/2010/main" val="33934027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from: </a:t>
            </a:r>
            <a:r>
              <a:rPr lang="en-US" dirty="0">
                <a:hlinkClick r:id="rId3"/>
              </a:rPr>
              <a:t>https://www.newyorker.com/culture/photo-booth/floridas-shadow-country</a:t>
            </a:r>
            <a:endParaRPr lang="en-US" dirty="0"/>
          </a:p>
          <a:p>
            <a:endParaRPr lang="en-US" dirty="0"/>
          </a:p>
          <a:p>
            <a:pPr lvl="0"/>
            <a:r>
              <a:rPr lang="en-US" sz="1200" kern="1200" dirty="0">
                <a:solidFill>
                  <a:schemeClr val="tx1"/>
                </a:solidFill>
                <a:effectLst/>
                <a:latin typeface="+mn-lt"/>
                <a:ea typeface="+mn-ea"/>
                <a:cs typeface="+mn-cs"/>
              </a:rPr>
              <a:t>Ask students to think about the following:</a:t>
            </a:r>
          </a:p>
          <a:p>
            <a:pPr lvl="1"/>
            <a:r>
              <a:rPr lang="en-US" sz="1200" kern="1200" dirty="0">
                <a:solidFill>
                  <a:schemeClr val="tx1"/>
                </a:solidFill>
                <a:effectLst/>
                <a:latin typeface="+mn-lt"/>
                <a:ea typeface="+mn-ea"/>
                <a:cs typeface="+mn-cs"/>
              </a:rPr>
              <a:t>Who are the people in these photographs? </a:t>
            </a:r>
          </a:p>
          <a:p>
            <a:pPr lvl="1"/>
            <a:r>
              <a:rPr lang="en-US" sz="1200" kern="1200" dirty="0">
                <a:solidFill>
                  <a:schemeClr val="tx1"/>
                </a:solidFill>
                <a:effectLst/>
                <a:latin typeface="+mn-lt"/>
                <a:ea typeface="+mn-ea"/>
                <a:cs typeface="+mn-cs"/>
              </a:rPr>
              <a:t>What’s happening to them? </a:t>
            </a:r>
          </a:p>
          <a:p>
            <a:pPr lvl="1"/>
            <a:r>
              <a:rPr lang="en-US" sz="1200" kern="1200" dirty="0">
                <a:solidFill>
                  <a:schemeClr val="tx1"/>
                </a:solidFill>
                <a:effectLst/>
                <a:latin typeface="+mn-lt"/>
                <a:ea typeface="+mn-ea"/>
                <a:cs typeface="+mn-cs"/>
              </a:rPr>
              <a:t>How are we meant to feel about them?</a:t>
            </a:r>
          </a:p>
          <a:p>
            <a:endParaRPr lang="en-US" dirty="0"/>
          </a:p>
        </p:txBody>
      </p:sp>
      <p:sp>
        <p:nvSpPr>
          <p:cNvPr id="4" name="Slide Number Placeholder 3"/>
          <p:cNvSpPr>
            <a:spLocks noGrp="1"/>
          </p:cNvSpPr>
          <p:nvPr>
            <p:ph type="sldNum" sz="quarter" idx="5"/>
          </p:nvPr>
        </p:nvSpPr>
        <p:spPr/>
        <p:txBody>
          <a:bodyPr/>
          <a:lstStyle/>
          <a:p>
            <a:fld id="{DBEC1504-330B-0C41-889B-FD4E864EDAA3}" type="slidenum">
              <a:rPr lang="en-US" smtClean="0"/>
              <a:t>18</a:t>
            </a:fld>
            <a:endParaRPr lang="en-US"/>
          </a:p>
        </p:txBody>
      </p:sp>
    </p:spTree>
    <p:extLst>
      <p:ext uri="{BB962C8B-B14F-4D97-AF65-F5344CB8AC3E}">
        <p14:creationId xmlns:p14="http://schemas.microsoft.com/office/powerpoint/2010/main" val="24513748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Images from: </a:t>
            </a:r>
            <a:r>
              <a:rPr lang="en-US" dirty="0">
                <a:hlinkClick r:id="rId3"/>
              </a:rPr>
              <a:t>https://www.newyorker.com/culture/photo-booth/floridas-shadow-country</a:t>
            </a:r>
            <a:endParaRPr lang="en-US" dirty="0"/>
          </a:p>
          <a:p>
            <a:endParaRPr lang="en-US" dirty="0"/>
          </a:p>
          <a:p>
            <a:pPr lvl="0"/>
            <a:r>
              <a:rPr lang="en-US" sz="1200" kern="1200" dirty="0">
                <a:solidFill>
                  <a:schemeClr val="tx1"/>
                </a:solidFill>
                <a:effectLst/>
                <a:latin typeface="+mn-lt"/>
                <a:ea typeface="+mn-ea"/>
                <a:cs typeface="+mn-cs"/>
              </a:rPr>
              <a:t>Ask students to share their reactions to the photographs based the questions posed.</a:t>
            </a:r>
          </a:p>
          <a:p>
            <a:pPr lvl="0"/>
            <a:r>
              <a:rPr lang="en-US" sz="1200" kern="1200" dirty="0">
                <a:solidFill>
                  <a:schemeClr val="tx1"/>
                </a:solidFill>
                <a:effectLst/>
                <a:latin typeface="+mn-lt"/>
                <a:ea typeface="+mn-ea"/>
                <a:cs typeface="+mn-cs"/>
              </a:rPr>
              <a:t>Read aloud to the class a short article from </a:t>
            </a:r>
            <a:r>
              <a:rPr lang="en-US" sz="1200" i="1" kern="1200" dirty="0">
                <a:solidFill>
                  <a:schemeClr val="tx1"/>
                </a:solidFill>
                <a:effectLst/>
                <a:latin typeface="+mn-lt"/>
                <a:ea typeface="+mn-ea"/>
                <a:cs typeface="+mn-cs"/>
              </a:rPr>
              <a:t>The New Yorker</a:t>
            </a:r>
            <a:r>
              <a:rPr lang="en-US" sz="1200" kern="1200" dirty="0">
                <a:solidFill>
                  <a:schemeClr val="tx1"/>
                </a:solidFill>
                <a:effectLst/>
                <a:latin typeface="+mn-lt"/>
                <a:ea typeface="+mn-ea"/>
                <a:cs typeface="+mn-cs"/>
              </a:rPr>
              <a:t> that highlights this exhibition (</a:t>
            </a:r>
            <a:r>
              <a:rPr lang="en-US" sz="1200" u="sng" kern="1200" dirty="0">
                <a:solidFill>
                  <a:schemeClr val="tx1"/>
                </a:solidFill>
                <a:effectLst/>
                <a:latin typeface="+mn-lt"/>
                <a:ea typeface="+mn-ea"/>
                <a:cs typeface="+mn-cs"/>
                <a:hlinkClick r:id="rId3"/>
              </a:rPr>
              <a:t>https://www.newyorker.com/culture/photo-booth/floridas-shadow-country</a:t>
            </a:r>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Ask student what the word ambiguity means? Definition: “</a:t>
            </a:r>
            <a:r>
              <a:rPr lang="en-US" sz="1200" b="0" i="0" kern="1200" dirty="0">
                <a:solidFill>
                  <a:schemeClr val="tx1"/>
                </a:solidFill>
                <a:effectLst/>
                <a:latin typeface="+mn-lt"/>
                <a:ea typeface="+mn-ea"/>
                <a:cs typeface="+mn-cs"/>
              </a:rPr>
              <a:t>a word or expression that can be understood in two or more possible ways” (source: </a:t>
            </a:r>
            <a:r>
              <a:rPr lang="en-US" dirty="0">
                <a:hlinkClick r:id="rId4"/>
              </a:rPr>
              <a:t>https://www.merriam-webster.com/dictionary/ambiguity</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 slide to animate text. </a:t>
            </a:r>
            <a:endParaRPr lang="en-US" dirty="0"/>
          </a:p>
          <a:p>
            <a:pPr lvl="0"/>
            <a:r>
              <a:rPr lang="en-US" sz="1200" kern="1200" dirty="0">
                <a:solidFill>
                  <a:schemeClr val="tx1"/>
                </a:solidFill>
                <a:effectLst/>
                <a:latin typeface="+mn-lt"/>
                <a:ea typeface="+mn-ea"/>
                <a:cs typeface="+mn-cs"/>
              </a:rPr>
              <a:t>Ask students the question, “Does the power of </a:t>
            </a:r>
            <a:r>
              <a:rPr lang="en-US" sz="1200" kern="1200" dirty="0" err="1">
                <a:solidFill>
                  <a:schemeClr val="tx1"/>
                </a:solidFill>
                <a:effectLst/>
                <a:latin typeface="+mn-lt"/>
                <a:ea typeface="+mn-ea"/>
                <a:cs typeface="+mn-cs"/>
              </a:rPr>
              <a:t>Hatleberg’s</a:t>
            </a:r>
            <a:r>
              <a:rPr lang="en-US" sz="1200" kern="1200" dirty="0">
                <a:solidFill>
                  <a:schemeClr val="tx1"/>
                </a:solidFill>
                <a:effectLst/>
                <a:latin typeface="+mn-lt"/>
                <a:ea typeface="+mn-ea"/>
                <a:cs typeface="+mn-cs"/>
              </a:rPr>
              <a:t> work lie in ambiguity?”</a:t>
            </a:r>
          </a:p>
          <a:p>
            <a:endParaRPr lang="en-US" dirty="0"/>
          </a:p>
        </p:txBody>
      </p:sp>
      <p:sp>
        <p:nvSpPr>
          <p:cNvPr id="4" name="Slide Number Placeholder 3"/>
          <p:cNvSpPr>
            <a:spLocks noGrp="1"/>
          </p:cNvSpPr>
          <p:nvPr>
            <p:ph type="sldNum" sz="quarter" idx="5"/>
          </p:nvPr>
        </p:nvSpPr>
        <p:spPr/>
        <p:txBody>
          <a:bodyPr/>
          <a:lstStyle/>
          <a:p>
            <a:fld id="{DBEC1504-330B-0C41-889B-FD4E864EDAA3}" type="slidenum">
              <a:rPr lang="en-US" smtClean="0"/>
              <a:t>19</a:t>
            </a:fld>
            <a:endParaRPr lang="en-US"/>
          </a:p>
        </p:txBody>
      </p:sp>
    </p:spTree>
    <p:extLst>
      <p:ext uri="{BB962C8B-B14F-4D97-AF65-F5344CB8AC3E}">
        <p14:creationId xmlns:p14="http://schemas.microsoft.com/office/powerpoint/2010/main" val="37353301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Images retrieved from: https://</a:t>
            </a:r>
            <a:r>
              <a:rPr lang="en-US" dirty="0" err="1"/>
              <a:t>www.familyvacationcritic.com</a:t>
            </a:r>
            <a:r>
              <a:rPr lang="en-US" dirty="0"/>
              <a:t>/best-kids-movies-for-road-trips/art/</a:t>
            </a:r>
          </a:p>
          <a:p>
            <a:endParaRPr lang="en-US" dirty="0"/>
          </a:p>
          <a:p>
            <a:r>
              <a:rPr lang="en-US" sz="1200" b="1" kern="1200" dirty="0">
                <a:solidFill>
                  <a:schemeClr val="tx1"/>
                </a:solidFill>
                <a:effectLst/>
                <a:latin typeface="+mn-lt"/>
                <a:ea typeface="+mn-ea"/>
                <a:cs typeface="+mn-cs"/>
              </a:rPr>
              <a:t>Activity:</a:t>
            </a:r>
            <a:r>
              <a:rPr lang="en-US" sz="1200" kern="1200" dirty="0">
                <a:solidFill>
                  <a:schemeClr val="tx1"/>
                </a:solidFill>
                <a:effectLst/>
                <a:latin typeface="+mn-lt"/>
                <a:ea typeface="+mn-ea"/>
                <a:cs typeface="+mn-cs"/>
              </a:rPr>
              <a:t> Road Trips in the Movies. </a:t>
            </a:r>
          </a:p>
          <a:p>
            <a:r>
              <a:rPr lang="en-US" sz="1200" kern="1200" dirty="0">
                <a:solidFill>
                  <a:schemeClr val="tx1"/>
                </a:solidFill>
                <a:effectLst/>
                <a:latin typeface="+mn-lt"/>
                <a:ea typeface="+mn-ea"/>
                <a:cs typeface="+mn-cs"/>
              </a:rPr>
              <a:t>Ask students to view each image as you advance the presentation. Click to animate the images one at a time. </a:t>
            </a:r>
          </a:p>
          <a:p>
            <a:r>
              <a:rPr lang="en-US" sz="1200" kern="1200" dirty="0">
                <a:solidFill>
                  <a:schemeClr val="tx1"/>
                </a:solidFill>
                <a:effectLst/>
                <a:latin typeface="+mn-lt"/>
                <a:ea typeface="+mn-ea"/>
                <a:cs typeface="+mn-cs"/>
              </a:rPr>
              <a:t>Engage the class in a whole class in discussion based on the following questions:</a:t>
            </a:r>
          </a:p>
          <a:p>
            <a:pPr lvl="0"/>
            <a:r>
              <a:rPr lang="en-US" sz="1200" kern="1200" dirty="0">
                <a:solidFill>
                  <a:schemeClr val="tx1"/>
                </a:solidFill>
                <a:effectLst/>
                <a:latin typeface="+mn-lt"/>
                <a:ea typeface="+mn-ea"/>
                <a:cs typeface="+mn-cs"/>
              </a:rPr>
              <a:t>What are road trips?</a:t>
            </a:r>
          </a:p>
          <a:p>
            <a:pPr lvl="0"/>
            <a:r>
              <a:rPr lang="en-US" sz="1200" kern="1200" dirty="0">
                <a:solidFill>
                  <a:schemeClr val="tx1"/>
                </a:solidFill>
                <a:effectLst/>
                <a:latin typeface="+mn-lt"/>
                <a:ea typeface="+mn-ea"/>
                <a:cs typeface="+mn-cs"/>
              </a:rPr>
              <a:t>Why do people take road trips?</a:t>
            </a:r>
          </a:p>
          <a:p>
            <a:pPr lvl="0"/>
            <a:r>
              <a:rPr lang="en-US" sz="1200" kern="1200" dirty="0">
                <a:solidFill>
                  <a:schemeClr val="tx1"/>
                </a:solidFill>
                <a:effectLst/>
                <a:latin typeface="+mn-lt"/>
                <a:ea typeface="+mn-ea"/>
                <a:cs typeface="+mn-cs"/>
              </a:rPr>
              <a:t>What purpose(s) do they serve?</a:t>
            </a:r>
          </a:p>
          <a:p>
            <a:pPr lvl="0"/>
            <a:r>
              <a:rPr lang="en-US" sz="1200" kern="1200" dirty="0">
                <a:solidFill>
                  <a:schemeClr val="tx1"/>
                </a:solidFill>
                <a:effectLst/>
                <a:latin typeface="+mn-lt"/>
                <a:ea typeface="+mn-ea"/>
                <a:cs typeface="+mn-cs"/>
              </a:rPr>
              <a:t>What can you learn from a road trip?</a:t>
            </a:r>
          </a:p>
          <a:p>
            <a:endParaRPr lang="en-US" dirty="0"/>
          </a:p>
        </p:txBody>
      </p:sp>
      <p:sp>
        <p:nvSpPr>
          <p:cNvPr id="4" name="Slide Number Placeholder 3"/>
          <p:cNvSpPr>
            <a:spLocks noGrp="1"/>
          </p:cNvSpPr>
          <p:nvPr>
            <p:ph type="sldNum" sz="quarter" idx="5"/>
          </p:nvPr>
        </p:nvSpPr>
        <p:spPr/>
        <p:txBody>
          <a:bodyPr/>
          <a:lstStyle/>
          <a:p>
            <a:fld id="{DBEC1504-330B-0C41-889B-FD4E864EDAA3}" type="slidenum">
              <a:rPr lang="en-US" smtClean="0"/>
              <a:t>2</a:t>
            </a:fld>
            <a:endParaRPr lang="en-US"/>
          </a:p>
        </p:txBody>
      </p:sp>
    </p:spTree>
    <p:extLst>
      <p:ext uri="{BB962C8B-B14F-4D97-AF65-F5344CB8AC3E}">
        <p14:creationId xmlns:p14="http://schemas.microsoft.com/office/powerpoint/2010/main" val="8150612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Quote retrieved from </a:t>
            </a:r>
            <a:r>
              <a:rPr lang="en-US" b="0" dirty="0">
                <a:hlinkClick r:id="rId3"/>
              </a:rPr>
              <a:t>https://www.vice.com/en_us/article/wd4n4y/mossless-in-america-curran-hatleberg</a:t>
            </a:r>
            <a:endParaRPr lang="en-US" b="0" dirty="0"/>
          </a:p>
          <a:p>
            <a:endParaRPr lang="en-US" b="0" dirty="0"/>
          </a:p>
          <a:p>
            <a:pPr lvl="0"/>
            <a:r>
              <a:rPr lang="en-US" sz="1200" kern="1200" dirty="0">
                <a:solidFill>
                  <a:schemeClr val="tx1"/>
                </a:solidFill>
                <a:effectLst/>
                <a:latin typeface="+mn-lt"/>
                <a:ea typeface="+mn-ea"/>
                <a:cs typeface="+mn-cs"/>
              </a:rPr>
              <a:t>Read the following statement aloud to students: During an interview for a column featuring documentary photographers, the interviewer asks, “Ambiguity is a very powerful element in many of your photos. In your interview with the Great Leap Sideways you elaborated on a photograph called “Denver, Tear,” providing a lot of emotional context. I’d like to hear the story behind “Laurie,” the red-haired girl with a bandage on her forehead. Can you tell us? Or is it better if we don’t know?”</a:t>
            </a:r>
          </a:p>
          <a:p>
            <a:pPr lvl="0"/>
            <a:r>
              <a:rPr lang="en-US" sz="1200" kern="1200" dirty="0">
                <a:solidFill>
                  <a:schemeClr val="tx1"/>
                </a:solidFill>
                <a:effectLst/>
                <a:latin typeface="+mn-lt"/>
                <a:ea typeface="+mn-ea"/>
                <a:cs typeface="+mn-cs"/>
              </a:rPr>
              <a:t>Have a volunteer read </a:t>
            </a:r>
            <a:r>
              <a:rPr lang="en-US" sz="1200" kern="1200" dirty="0" err="1">
                <a:solidFill>
                  <a:schemeClr val="tx1"/>
                </a:solidFill>
                <a:effectLst/>
                <a:latin typeface="+mn-lt"/>
                <a:ea typeface="+mn-ea"/>
                <a:cs typeface="+mn-cs"/>
              </a:rPr>
              <a:t>Hatleberg’s</a:t>
            </a:r>
            <a:r>
              <a:rPr lang="en-US" sz="1200" kern="1200" dirty="0">
                <a:solidFill>
                  <a:schemeClr val="tx1"/>
                </a:solidFill>
                <a:effectLst/>
                <a:latin typeface="+mn-lt"/>
                <a:ea typeface="+mn-ea"/>
                <a:cs typeface="+mn-cs"/>
              </a:rPr>
              <a:t> response displayed on the screen. </a:t>
            </a:r>
          </a:p>
          <a:p>
            <a:pPr lvl="0"/>
            <a:r>
              <a:rPr lang="en-US" sz="1200" kern="1200" dirty="0">
                <a:solidFill>
                  <a:schemeClr val="tx1"/>
                </a:solidFill>
                <a:effectLst/>
                <a:latin typeface="+mn-lt"/>
                <a:ea typeface="+mn-ea"/>
                <a:cs typeface="+mn-cs"/>
              </a:rPr>
              <a:t>Engage the class in a discussion on withholding the backstory and intent in imagery. Ask questions such as:</a:t>
            </a:r>
          </a:p>
          <a:p>
            <a:pPr lvl="1"/>
            <a:r>
              <a:rPr lang="en-US" sz="1200" kern="1200" dirty="0">
                <a:solidFill>
                  <a:schemeClr val="tx1"/>
                </a:solidFill>
                <a:effectLst/>
                <a:latin typeface="+mn-lt"/>
                <a:ea typeface="+mn-ea"/>
                <a:cs typeface="+mn-cs"/>
              </a:rPr>
              <a:t>If the backstory is withheld, how will the viewer ever know what was going on in the image/what the image is really all about?</a:t>
            </a:r>
          </a:p>
          <a:p>
            <a:pPr lvl="1"/>
            <a:r>
              <a:rPr lang="en-US" sz="1200" kern="1200" dirty="0">
                <a:solidFill>
                  <a:schemeClr val="tx1"/>
                </a:solidFill>
                <a:effectLst/>
                <a:latin typeface="+mn-lt"/>
                <a:ea typeface="+mn-ea"/>
                <a:cs typeface="+mn-cs"/>
              </a:rPr>
              <a:t>As the definition of documentary states, shouldn’t social documentary photography provide the viewer with factual information/report/account? Why or why not? </a:t>
            </a:r>
          </a:p>
        </p:txBody>
      </p:sp>
      <p:sp>
        <p:nvSpPr>
          <p:cNvPr id="4" name="Slide Number Placeholder 3"/>
          <p:cNvSpPr>
            <a:spLocks noGrp="1"/>
          </p:cNvSpPr>
          <p:nvPr>
            <p:ph type="sldNum" sz="quarter" idx="5"/>
          </p:nvPr>
        </p:nvSpPr>
        <p:spPr/>
        <p:txBody>
          <a:bodyPr/>
          <a:lstStyle/>
          <a:p>
            <a:fld id="{DBEC1504-330B-0C41-889B-FD4E864EDAA3}" type="slidenum">
              <a:rPr lang="en-US" smtClean="0"/>
              <a:t>20</a:t>
            </a:fld>
            <a:endParaRPr lang="en-US"/>
          </a:p>
        </p:txBody>
      </p:sp>
    </p:spTree>
    <p:extLst>
      <p:ext uri="{BB962C8B-B14F-4D97-AF65-F5344CB8AC3E}">
        <p14:creationId xmlns:p14="http://schemas.microsoft.com/office/powerpoint/2010/main" val="39695084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“Road Trip” Exhibition: Ask students to think about the state/city/town/community they live in. </a:t>
            </a:r>
          </a:p>
          <a:p>
            <a:pPr lvl="1"/>
            <a:r>
              <a:rPr lang="en-US" sz="1200" kern="1200" dirty="0">
                <a:solidFill>
                  <a:schemeClr val="tx1"/>
                </a:solidFill>
                <a:effectLst/>
                <a:latin typeface="+mn-lt"/>
                <a:ea typeface="+mn-ea"/>
                <a:cs typeface="+mn-cs"/>
              </a:rPr>
              <a:t>What would they include if they were to photograph a “collection of subdued moments… across the less-travelled reaches of the state” (Jacobs, 2016, para 1)? </a:t>
            </a:r>
          </a:p>
          <a:p>
            <a:pPr lvl="0"/>
            <a:r>
              <a:rPr lang="en-US" sz="1200" kern="1200" dirty="0">
                <a:solidFill>
                  <a:schemeClr val="tx1"/>
                </a:solidFill>
                <a:effectLst/>
                <a:latin typeface="+mn-lt"/>
                <a:ea typeface="+mn-ea"/>
                <a:cs typeface="+mn-cs"/>
              </a:rPr>
              <a:t>Have students create their own “Road Trip” exhibition. Through original artwork or gathering artwork from various sources, create an exhibition of at least 4 works that represent the “subdued moments” and “less-travelled” portions of the state/city/town/community they live in. </a:t>
            </a:r>
          </a:p>
          <a:p>
            <a:endParaRPr lang="en-US" dirty="0"/>
          </a:p>
        </p:txBody>
      </p:sp>
      <p:sp>
        <p:nvSpPr>
          <p:cNvPr id="4" name="Slide Number Placeholder 3"/>
          <p:cNvSpPr>
            <a:spLocks noGrp="1"/>
          </p:cNvSpPr>
          <p:nvPr>
            <p:ph type="sldNum" sz="quarter" idx="5"/>
          </p:nvPr>
        </p:nvSpPr>
        <p:spPr/>
        <p:txBody>
          <a:bodyPr/>
          <a:lstStyle/>
          <a:p>
            <a:fld id="{DBEC1504-330B-0C41-889B-FD4E864EDAA3}" type="slidenum">
              <a:rPr lang="en-US" smtClean="0"/>
              <a:t>21</a:t>
            </a:fld>
            <a:endParaRPr lang="en-US"/>
          </a:p>
        </p:txBody>
      </p:sp>
    </p:spTree>
    <p:extLst>
      <p:ext uri="{BB962C8B-B14F-4D97-AF65-F5344CB8AC3E}">
        <p14:creationId xmlns:p14="http://schemas.microsoft.com/office/powerpoint/2010/main" val="1474721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Image retrieved: </a:t>
            </a:r>
            <a:r>
              <a:rPr lang="en-US" dirty="0">
                <a:hlinkClick r:id="rId3"/>
              </a:rPr>
              <a:t>http://blog.richmond.edu/livesofmaps/files/2014/11/download.png</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Explain to students that road trips are an iconic component to life in the United States. Ever since the advent of the automobile --- and especially after President Eisenhower’s Highway Act of 1956 --- Americans have taken to road travel to explore their country </a:t>
            </a:r>
          </a:p>
          <a:p>
            <a:r>
              <a:rPr lang="en-US" sz="1200" kern="1200" dirty="0">
                <a:solidFill>
                  <a:schemeClr val="tx1"/>
                </a:solidFill>
                <a:effectLst/>
                <a:latin typeface="+mn-lt"/>
                <a:ea typeface="+mn-ea"/>
                <a:cs typeface="+mn-cs"/>
              </a:rPr>
              <a:t>(see articles for more information: </a:t>
            </a:r>
            <a:r>
              <a:rPr lang="en-US" sz="1200" u="sng" kern="1200" dirty="0">
                <a:solidFill>
                  <a:schemeClr val="tx1"/>
                </a:solidFill>
                <a:effectLst/>
                <a:latin typeface="+mn-lt"/>
                <a:ea typeface="+mn-ea"/>
                <a:cs typeface="+mn-cs"/>
                <a:hlinkClick r:id="rId4"/>
              </a:rPr>
              <a:t>https://www.history.com/topics/us-states/interstate-highway-system</a:t>
            </a:r>
            <a:r>
              <a:rPr lang="en-US" sz="1200" kern="1200" dirty="0">
                <a:solidFill>
                  <a:schemeClr val="tx1"/>
                </a:solidFill>
                <a:effectLst/>
                <a:latin typeface="+mn-lt"/>
                <a:ea typeface="+mn-ea"/>
                <a:cs typeface="+mn-cs"/>
              </a:rPr>
              <a:t> and Federal Highway Administration: </a:t>
            </a:r>
            <a:r>
              <a:rPr lang="en-US" sz="1200" u="sng" kern="1200" dirty="0">
                <a:solidFill>
                  <a:schemeClr val="tx1"/>
                </a:solidFill>
                <a:effectLst/>
                <a:latin typeface="+mn-lt"/>
                <a:ea typeface="+mn-ea"/>
                <a:cs typeface="+mn-cs"/>
                <a:hlinkClick r:id="rId5"/>
              </a:rPr>
              <a:t>https://www.fhwa.dot.gov/publications/publicroads/96summer/p96su10.cfm</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BEC1504-330B-0C41-889B-FD4E864EDAA3}" type="slidenum">
              <a:rPr lang="en-US" smtClean="0"/>
              <a:t>3</a:t>
            </a:fld>
            <a:endParaRPr lang="en-US"/>
          </a:p>
        </p:txBody>
      </p:sp>
    </p:spTree>
    <p:extLst>
      <p:ext uri="{BB962C8B-B14F-4D97-AF65-F5344CB8AC3E}">
        <p14:creationId xmlns:p14="http://schemas.microsoft.com/office/powerpoint/2010/main" val="10179430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Activity:</a:t>
            </a:r>
            <a:r>
              <a:rPr lang="en-US" sz="1200" kern="1200" dirty="0">
                <a:solidFill>
                  <a:schemeClr val="tx1"/>
                </a:solidFill>
                <a:effectLst/>
                <a:latin typeface="+mn-lt"/>
                <a:ea typeface="+mn-ea"/>
                <a:cs typeface="+mn-cs"/>
              </a:rPr>
              <a:t> “Historical Road Trips” </a:t>
            </a:r>
            <a:r>
              <a:rPr lang="en-US" sz="1200" b="1" u="sng" kern="1200" dirty="0">
                <a:solidFill>
                  <a:schemeClr val="tx1"/>
                </a:solidFill>
                <a:effectLst/>
                <a:latin typeface="+mn-lt"/>
                <a:ea typeface="+mn-ea"/>
                <a:cs typeface="+mn-cs"/>
              </a:rPr>
              <a:t>T</a:t>
            </a:r>
            <a:r>
              <a:rPr lang="en-US" sz="1200" kern="1200" dirty="0">
                <a:solidFill>
                  <a:schemeClr val="tx1"/>
                </a:solidFill>
                <a:effectLst/>
                <a:latin typeface="+mn-lt"/>
                <a:ea typeface="+mn-ea"/>
                <a:cs typeface="+mn-cs"/>
              </a:rPr>
              <a:t>hink-</a:t>
            </a:r>
            <a:r>
              <a:rPr lang="en-US" sz="1200" b="1" u="sng" kern="1200" dirty="0">
                <a:solidFill>
                  <a:schemeClr val="tx1"/>
                </a:solidFill>
                <a:effectLst/>
                <a:latin typeface="+mn-lt"/>
                <a:ea typeface="+mn-ea"/>
                <a:cs typeface="+mn-cs"/>
              </a:rPr>
              <a:t>W</a:t>
            </a:r>
            <a:r>
              <a:rPr lang="en-US" sz="1200" kern="1200" dirty="0">
                <a:solidFill>
                  <a:schemeClr val="tx1"/>
                </a:solidFill>
                <a:effectLst/>
                <a:latin typeface="+mn-lt"/>
                <a:ea typeface="+mn-ea"/>
                <a:cs typeface="+mn-cs"/>
              </a:rPr>
              <a:t>rite-</a:t>
            </a:r>
            <a:r>
              <a:rPr lang="en-US" sz="1200" b="1" u="sng" kern="1200" dirty="0">
                <a:solidFill>
                  <a:schemeClr val="tx1"/>
                </a:solidFill>
                <a:effectLst/>
                <a:latin typeface="+mn-lt"/>
                <a:ea typeface="+mn-ea"/>
                <a:cs typeface="+mn-cs"/>
              </a:rPr>
              <a:t>P</a:t>
            </a:r>
            <a:r>
              <a:rPr lang="en-US" sz="1200" kern="1200" dirty="0">
                <a:solidFill>
                  <a:schemeClr val="tx1"/>
                </a:solidFill>
                <a:effectLst/>
                <a:latin typeface="+mn-lt"/>
                <a:ea typeface="+mn-ea"/>
                <a:cs typeface="+mn-cs"/>
              </a:rPr>
              <a:t>air-</a:t>
            </a:r>
            <a:r>
              <a:rPr lang="en-US" sz="1200" b="1" u="sng" kern="1200" dirty="0">
                <a:solidFill>
                  <a:schemeClr val="tx1"/>
                </a:solidFill>
                <a:effectLst/>
                <a:latin typeface="+mn-lt"/>
                <a:ea typeface="+mn-ea"/>
                <a:cs typeface="+mn-cs"/>
              </a:rPr>
              <a:t>S</a:t>
            </a:r>
            <a:r>
              <a:rPr lang="en-US" sz="1200" kern="1200" dirty="0">
                <a:solidFill>
                  <a:schemeClr val="tx1"/>
                </a:solidFill>
                <a:effectLst/>
                <a:latin typeface="+mn-lt"/>
                <a:ea typeface="+mn-ea"/>
                <a:cs typeface="+mn-cs"/>
              </a:rPr>
              <a:t>hare. </a:t>
            </a:r>
          </a:p>
          <a:p>
            <a:pPr lvl="0"/>
            <a:r>
              <a:rPr lang="en-US" sz="1200" b="1" kern="1200" dirty="0">
                <a:solidFill>
                  <a:schemeClr val="tx1"/>
                </a:solidFill>
                <a:effectLst/>
                <a:latin typeface="+mn-lt"/>
                <a:ea typeface="+mn-ea"/>
                <a:cs typeface="+mn-cs"/>
              </a:rPr>
              <a:t>T-W:</a:t>
            </a:r>
            <a:r>
              <a:rPr lang="en-US" sz="1200" kern="1200" dirty="0">
                <a:solidFill>
                  <a:schemeClr val="tx1"/>
                </a:solidFill>
                <a:effectLst/>
                <a:latin typeface="+mn-lt"/>
                <a:ea typeface="+mn-ea"/>
                <a:cs typeface="+mn-cs"/>
              </a:rPr>
              <a:t> Have students independently think about all the “road trips” that have shaped history and write their ideas down. </a:t>
            </a:r>
          </a:p>
          <a:p>
            <a:pPr lvl="0"/>
            <a:r>
              <a:rPr lang="en-US" sz="1200" b="1" kern="1200" dirty="0">
                <a:solidFill>
                  <a:schemeClr val="tx1"/>
                </a:solidFill>
                <a:effectLst/>
                <a:latin typeface="+mn-lt"/>
                <a:ea typeface="+mn-ea"/>
                <a:cs typeface="+mn-cs"/>
              </a:rPr>
              <a:t>P:</a:t>
            </a:r>
            <a:r>
              <a:rPr lang="en-US" sz="1200" kern="1200" dirty="0">
                <a:solidFill>
                  <a:schemeClr val="tx1"/>
                </a:solidFill>
                <a:effectLst/>
                <a:latin typeface="+mn-lt"/>
                <a:ea typeface="+mn-ea"/>
                <a:cs typeface="+mn-cs"/>
              </a:rPr>
              <a:t> Have students’ pair with a partner and take turns sharing their thoughts. The end result should be a combined list of ideas.  </a:t>
            </a:r>
          </a:p>
          <a:p>
            <a:pPr lvl="0"/>
            <a:r>
              <a:rPr lang="en-US" sz="1200" b="1" kern="1200" dirty="0">
                <a:solidFill>
                  <a:schemeClr val="tx1"/>
                </a:solidFill>
                <a:effectLst/>
                <a:latin typeface="+mn-lt"/>
                <a:ea typeface="+mn-ea"/>
                <a:cs typeface="+mn-cs"/>
              </a:rPr>
              <a:t>S:</a:t>
            </a:r>
            <a:r>
              <a:rPr lang="en-US" sz="1200" kern="1200" dirty="0">
                <a:solidFill>
                  <a:schemeClr val="tx1"/>
                </a:solidFill>
                <a:effectLst/>
                <a:latin typeface="+mn-lt"/>
                <a:ea typeface="+mn-ea"/>
                <a:cs typeface="+mn-cs"/>
              </a:rPr>
              <a:t> Have student pairs take turns sharing their list as a volunteer writes all ideas on the front board. Pairs should only share ideas not already listed on the classroom master list. Continue this process until all ideas are represented on the classroom list.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BEC1504-330B-0C41-889B-FD4E864EDAA3}" type="slidenum">
              <a:rPr lang="en-US" smtClean="0"/>
              <a:t>4</a:t>
            </a:fld>
            <a:endParaRPr lang="en-US"/>
          </a:p>
        </p:txBody>
      </p:sp>
    </p:spTree>
    <p:extLst>
      <p:ext uri="{BB962C8B-B14F-4D97-AF65-F5344CB8AC3E}">
        <p14:creationId xmlns:p14="http://schemas.microsoft.com/office/powerpoint/2010/main" val="36597748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Activity:</a:t>
            </a:r>
            <a:r>
              <a:rPr lang="en-US" sz="1200" kern="1200" dirty="0">
                <a:solidFill>
                  <a:schemeClr val="tx1"/>
                </a:solidFill>
                <a:effectLst/>
                <a:latin typeface="+mn-lt"/>
                <a:ea typeface="+mn-ea"/>
                <a:cs typeface="+mn-cs"/>
              </a:rPr>
              <a:t> “Historical Road Trips” </a:t>
            </a:r>
          </a:p>
          <a:p>
            <a:pPr lvl="0"/>
            <a:r>
              <a:rPr lang="en-US" sz="1200" kern="1200" dirty="0">
                <a:solidFill>
                  <a:schemeClr val="tx1"/>
                </a:solidFill>
                <a:effectLst/>
                <a:latin typeface="+mn-lt"/>
                <a:ea typeface="+mn-ea"/>
                <a:cs typeface="+mn-cs"/>
              </a:rPr>
              <a:t>For this activity, have students divided up into groups spaced out throughout the room. Each group will need a computer with internet connection. Assign each group a “historical road trip” and have the corresponding video loaded and ready to be viewed on each computer/</a:t>
            </a:r>
            <a:r>
              <a:rPr lang="en-US" sz="1200" kern="1200" dirty="0" err="1">
                <a:solidFill>
                  <a:schemeClr val="tx1"/>
                </a:solidFill>
                <a:effectLst/>
                <a:latin typeface="+mn-lt"/>
                <a:ea typeface="+mn-ea"/>
                <a:cs typeface="+mn-cs"/>
              </a:rPr>
              <a:t>ipad</a:t>
            </a:r>
            <a:r>
              <a:rPr lang="en-US" sz="1200" kern="1200" dirty="0">
                <a:solidFill>
                  <a:schemeClr val="tx1"/>
                </a:solidFill>
                <a:effectLst/>
                <a:latin typeface="+mn-lt"/>
                <a:ea typeface="+mn-ea"/>
                <a:cs typeface="+mn-cs"/>
              </a:rPr>
              <a:t>/electronic device. </a:t>
            </a:r>
          </a:p>
          <a:p>
            <a:r>
              <a:rPr lang="en-US" sz="1200" kern="1200" dirty="0">
                <a:solidFill>
                  <a:schemeClr val="tx1"/>
                </a:solidFill>
                <a:effectLst/>
                <a:latin typeface="+mn-lt"/>
                <a:ea typeface="+mn-ea"/>
                <a:cs typeface="+mn-cs"/>
              </a:rPr>
              <a:t>Possible Topics Include (video with transcripts):</a:t>
            </a:r>
          </a:p>
          <a:p>
            <a:pPr lvl="1"/>
            <a:r>
              <a:rPr lang="en-US" sz="1200" kern="1200" dirty="0">
                <a:solidFill>
                  <a:schemeClr val="tx1"/>
                </a:solidFill>
                <a:effectLst/>
                <a:latin typeface="+mn-lt"/>
                <a:ea typeface="+mn-ea"/>
                <a:cs typeface="+mn-cs"/>
              </a:rPr>
              <a:t>Westward Expansion (Crash Course US History #24) </a:t>
            </a:r>
            <a:r>
              <a:rPr lang="en-US" sz="1200" u="sng" kern="1200" dirty="0">
                <a:solidFill>
                  <a:schemeClr val="tx1"/>
                </a:solidFill>
                <a:effectLst/>
                <a:latin typeface="+mn-lt"/>
                <a:ea typeface="+mn-ea"/>
                <a:cs typeface="+mn-cs"/>
                <a:hlinkClick r:id="rId3"/>
              </a:rPr>
              <a:t>https://nerdfighteria.info/v/Q16OZkgSXfM/</a:t>
            </a:r>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The Silk Road (Crash Course World History #9)</a:t>
            </a:r>
            <a:br>
              <a:rPr lang="en-US" sz="1200" kern="1200" dirty="0">
                <a:solidFill>
                  <a:schemeClr val="tx1"/>
                </a:solidFill>
                <a:effectLst/>
                <a:latin typeface="+mn-lt"/>
                <a:ea typeface="+mn-ea"/>
                <a:cs typeface="+mn-cs"/>
              </a:rPr>
            </a:br>
            <a:r>
              <a:rPr lang="en-US" sz="1200" u="sng" kern="1200" dirty="0">
                <a:solidFill>
                  <a:schemeClr val="tx1"/>
                </a:solidFill>
                <a:effectLst/>
                <a:latin typeface="+mn-lt"/>
                <a:ea typeface="+mn-ea"/>
                <a:cs typeface="+mn-cs"/>
                <a:hlinkClick r:id="rId4"/>
              </a:rPr>
              <a:t>https://nerdfighteria.info/v/vfe-eNq-Qyg/</a:t>
            </a:r>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The Railroad Journey &amp; The Industrial Revolution (Crash Course World History #214)</a:t>
            </a:r>
            <a:br>
              <a:rPr lang="en-US" sz="1200" kern="1200" dirty="0">
                <a:solidFill>
                  <a:schemeClr val="tx1"/>
                </a:solidFill>
                <a:effectLst/>
                <a:latin typeface="+mn-lt"/>
                <a:ea typeface="+mn-ea"/>
                <a:cs typeface="+mn-cs"/>
              </a:rPr>
            </a:br>
            <a:r>
              <a:rPr lang="en-US" sz="1200" u="sng" kern="1200" dirty="0">
                <a:solidFill>
                  <a:schemeClr val="tx1"/>
                </a:solidFill>
                <a:effectLst/>
                <a:latin typeface="+mn-lt"/>
                <a:ea typeface="+mn-ea"/>
                <a:cs typeface="+mn-cs"/>
                <a:hlinkClick r:id="rId5"/>
              </a:rPr>
              <a:t>https://nerdfighteria.info/v/GYAk5jCTQ3s/</a:t>
            </a:r>
            <a:r>
              <a:rPr lang="en-US" sz="1200" kern="1200" dirty="0">
                <a:solidFill>
                  <a:schemeClr val="tx1"/>
                </a:solidFill>
                <a:effectLst/>
                <a:latin typeface="+mn-lt"/>
                <a:ea typeface="+mn-ea"/>
                <a:cs typeface="+mn-cs"/>
              </a:rPr>
              <a:t> </a:t>
            </a:r>
          </a:p>
          <a:p>
            <a:pPr lvl="1"/>
            <a:r>
              <a:rPr lang="en-US" sz="1200" kern="1200" dirty="0">
                <a:solidFill>
                  <a:schemeClr val="tx1"/>
                </a:solidFill>
                <a:effectLst/>
                <a:latin typeface="+mn-lt"/>
                <a:ea typeface="+mn-ea"/>
                <a:cs typeface="+mn-cs"/>
              </a:rPr>
              <a:t>The Vikings (Crash Course World History #224)</a:t>
            </a:r>
            <a:br>
              <a:rPr lang="en-US" sz="1200" kern="1200" dirty="0">
                <a:solidFill>
                  <a:schemeClr val="tx1"/>
                </a:solidFill>
                <a:effectLst/>
                <a:latin typeface="+mn-lt"/>
                <a:ea typeface="+mn-ea"/>
                <a:cs typeface="+mn-cs"/>
              </a:rPr>
            </a:br>
            <a:r>
              <a:rPr lang="en-US" sz="1200" u="sng" kern="1200" dirty="0">
                <a:solidFill>
                  <a:schemeClr val="tx1"/>
                </a:solidFill>
                <a:effectLst/>
                <a:latin typeface="+mn-lt"/>
                <a:ea typeface="+mn-ea"/>
                <a:cs typeface="+mn-cs"/>
                <a:hlinkClick r:id="rId6"/>
              </a:rPr>
              <a:t>https://nerdfighteria.info/v/Wc5zUK2MKNY/</a:t>
            </a:r>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Ibn Battuta “The Great Traveler” (Extra History #1; transcript available via </a:t>
            </a:r>
            <a:r>
              <a:rPr lang="en-US" sz="1200" kern="1200" dirty="0" err="1">
                <a:solidFill>
                  <a:schemeClr val="tx1"/>
                </a:solidFill>
                <a:effectLst/>
                <a:latin typeface="+mn-lt"/>
                <a:ea typeface="+mn-ea"/>
                <a:cs typeface="+mn-cs"/>
              </a:rPr>
              <a:t>youtube</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7"/>
              </a:rPr>
              <a:t>https://www.youtube.com/watch?v=TEI0sVYKtg8&amp;t=4s</a:t>
            </a:r>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Age of Exploration (Crash Course European History #4): </a:t>
            </a:r>
            <a:r>
              <a:rPr lang="en-US" sz="1200" u="sng" kern="1200" dirty="0">
                <a:solidFill>
                  <a:schemeClr val="tx1"/>
                </a:solidFill>
                <a:effectLst/>
                <a:latin typeface="+mn-lt"/>
                <a:ea typeface="+mn-ea"/>
                <a:cs typeface="+mn-cs"/>
                <a:hlinkClick r:id="rId8"/>
              </a:rPr>
              <a:t>https://nerdfighteria.info/v/wOclF9eP5uM/</a:t>
            </a:r>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Indian Ocean Trade (Crash Course World History #18): </a:t>
            </a:r>
            <a:r>
              <a:rPr lang="en-US" sz="1200" u="sng" kern="1200" dirty="0">
                <a:solidFill>
                  <a:schemeClr val="tx1"/>
                </a:solidFill>
                <a:effectLst/>
                <a:latin typeface="+mn-lt"/>
                <a:ea typeface="+mn-ea"/>
                <a:cs typeface="+mn-cs"/>
                <a:hlinkClick r:id="rId9"/>
              </a:rPr>
              <a:t>https://nerdfighteria.info/v/a6XtBLDmPA0/</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Once each group has previewed their assigned video, have students collaborate with their partners to document, in writing, the highlights of the trip (e.g., trip’s purpose, who was involved, where the trip took place, and what were the effects /historical significance of the trip). </a:t>
            </a:r>
          </a:p>
          <a:p>
            <a:pPr lvl="0"/>
            <a:r>
              <a:rPr lang="en-US" sz="1200" kern="1200" dirty="0">
                <a:solidFill>
                  <a:schemeClr val="tx1"/>
                </a:solidFill>
                <a:effectLst/>
                <a:latin typeface="+mn-lt"/>
                <a:ea typeface="+mn-ea"/>
                <a:cs typeface="+mn-cs"/>
              </a:rPr>
              <a:t>Have each group share their writeup with the class. </a:t>
            </a:r>
          </a:p>
          <a:p>
            <a:pPr lvl="0"/>
            <a:r>
              <a:rPr lang="en-US" sz="1200" kern="1200" dirty="0">
                <a:solidFill>
                  <a:schemeClr val="tx1"/>
                </a:solidFill>
                <a:effectLst/>
                <a:latin typeface="+mn-lt"/>
                <a:ea typeface="+mn-ea"/>
                <a:cs typeface="+mn-cs"/>
              </a:rPr>
              <a:t>Engage students in a whole class discussion about the historical significance of these road trips. </a:t>
            </a:r>
          </a:p>
        </p:txBody>
      </p:sp>
      <p:sp>
        <p:nvSpPr>
          <p:cNvPr id="4" name="Slide Number Placeholder 3"/>
          <p:cNvSpPr>
            <a:spLocks noGrp="1"/>
          </p:cNvSpPr>
          <p:nvPr>
            <p:ph type="sldNum" sz="quarter" idx="5"/>
          </p:nvPr>
        </p:nvSpPr>
        <p:spPr/>
        <p:txBody>
          <a:bodyPr/>
          <a:lstStyle/>
          <a:p>
            <a:fld id="{DBEC1504-330B-0C41-889B-FD4E864EDAA3}" type="slidenum">
              <a:rPr lang="en-US" smtClean="0"/>
              <a:t>5</a:t>
            </a:fld>
            <a:endParaRPr lang="en-US"/>
          </a:p>
        </p:txBody>
      </p:sp>
    </p:spTree>
    <p:extLst>
      <p:ext uri="{BB962C8B-B14F-4D97-AF65-F5344CB8AC3E}">
        <p14:creationId xmlns:p14="http://schemas.microsoft.com/office/powerpoint/2010/main" val="42385626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Photo by Damien Maloney. Retrieved from: https://</a:t>
            </a:r>
            <a:r>
              <a:rPr lang="en-US" sz="1200" b="0" i="0" u="none" strike="noStrike" kern="1200" dirty="0" err="1">
                <a:solidFill>
                  <a:schemeClr val="tx1"/>
                </a:solidFill>
                <a:effectLst/>
                <a:latin typeface="+mn-lt"/>
                <a:ea typeface="+mn-ea"/>
                <a:cs typeface="+mn-cs"/>
              </a:rPr>
              <a:t>www.artspace.com</a:t>
            </a:r>
            <a:r>
              <a:rPr lang="en-US" sz="1200" b="0" i="0" u="none" strike="noStrike" kern="1200" dirty="0">
                <a:solidFill>
                  <a:schemeClr val="tx1"/>
                </a:solidFill>
                <a:effectLst/>
                <a:latin typeface="+mn-lt"/>
                <a:ea typeface="+mn-ea"/>
                <a:cs typeface="+mn-cs"/>
              </a:rPr>
              <a:t>/magazine/</a:t>
            </a:r>
            <a:r>
              <a:rPr lang="en-US" sz="1200" b="0" i="0" u="none" strike="noStrike" kern="1200" dirty="0" err="1">
                <a:solidFill>
                  <a:schemeClr val="tx1"/>
                </a:solidFill>
                <a:effectLst/>
                <a:latin typeface="+mn-lt"/>
                <a:ea typeface="+mn-ea"/>
                <a:cs typeface="+mn-cs"/>
              </a:rPr>
              <a:t>news_events</a:t>
            </a:r>
            <a:r>
              <a:rPr lang="en-US" sz="1200" b="0" i="0" u="none" strike="noStrike" kern="1200" dirty="0">
                <a:solidFill>
                  <a:schemeClr val="tx1"/>
                </a:solidFill>
                <a:effectLst/>
                <a:latin typeface="+mn-lt"/>
                <a:ea typeface="+mn-ea"/>
                <a:cs typeface="+mn-cs"/>
              </a:rPr>
              <a:t>/</a:t>
            </a:r>
            <a:r>
              <a:rPr lang="en-US" sz="1200" b="0" i="0" u="none" strike="noStrike" kern="1200" dirty="0" err="1">
                <a:solidFill>
                  <a:schemeClr val="tx1"/>
                </a:solidFill>
                <a:effectLst/>
                <a:latin typeface="+mn-lt"/>
                <a:ea typeface="+mn-ea"/>
                <a:cs typeface="+mn-cs"/>
              </a:rPr>
              <a:t>artist_to_watch</a:t>
            </a:r>
            <a:r>
              <a:rPr lang="en-US" sz="1200" b="0" i="0" u="none" strike="noStrike" kern="1200" dirty="0">
                <a:solidFill>
                  <a:schemeClr val="tx1"/>
                </a:solidFill>
                <a:effectLst/>
                <a:latin typeface="+mn-lt"/>
                <a:ea typeface="+mn-ea"/>
                <a:cs typeface="+mn-cs"/>
              </a:rPr>
              <a:t>/artists-to-watch-may-2016-53730</a:t>
            </a:r>
          </a:p>
          <a:p>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Curran </a:t>
            </a:r>
            <a:r>
              <a:rPr lang="en-US" sz="1200" b="0" i="0" u="none" strike="noStrike" kern="1200" dirty="0" err="1">
                <a:solidFill>
                  <a:schemeClr val="tx1"/>
                </a:solidFill>
                <a:effectLst/>
                <a:latin typeface="+mn-lt"/>
                <a:ea typeface="+mn-ea"/>
                <a:cs typeface="+mn-cs"/>
              </a:rPr>
              <a:t>Hatleberg</a:t>
            </a:r>
            <a:r>
              <a:rPr lang="en-US" sz="1200" b="0" i="0" u="none" strike="noStrike" kern="1200" dirty="0">
                <a:solidFill>
                  <a:schemeClr val="tx1"/>
                </a:solidFill>
                <a:effectLst/>
                <a:latin typeface="+mn-lt"/>
                <a:ea typeface="+mn-ea"/>
                <a:cs typeface="+mn-cs"/>
              </a:rPr>
              <a:t> is a </a:t>
            </a:r>
            <a:r>
              <a:rPr lang="en-US" sz="1200" b="0" i="0" kern="1200" dirty="0">
                <a:solidFill>
                  <a:schemeClr val="tx1"/>
                </a:solidFill>
                <a:effectLst/>
                <a:latin typeface="+mn-lt"/>
                <a:ea typeface="+mn-ea"/>
                <a:cs typeface="+mn-cs"/>
              </a:rPr>
              <a:t>photographer from Brooklyn. He studied at both University of Colorado and the Yale School of Art where he earned his MFA. His work is both nationally and internationally known. His artwork is published in such places as Harpers, The New Yorker, The New York Times Magazine, Vice and The Paris Review. He has also published monographs, the first being </a:t>
            </a:r>
            <a:r>
              <a:rPr lang="en-US" sz="1200" b="0" i="1" kern="1200" dirty="0">
                <a:solidFill>
                  <a:schemeClr val="tx1"/>
                </a:solidFill>
                <a:effectLst/>
                <a:latin typeface="+mn-lt"/>
                <a:ea typeface="+mn-ea"/>
                <a:cs typeface="+mn-cs"/>
              </a:rPr>
              <a:t>Lost Coast</a:t>
            </a:r>
            <a:r>
              <a:rPr lang="en-US" sz="1200" b="0" i="0" kern="1200" dirty="0">
                <a:solidFill>
                  <a:schemeClr val="tx1"/>
                </a:solidFill>
                <a:effectLst/>
                <a:latin typeface="+mn-lt"/>
                <a:ea typeface="+mn-ea"/>
                <a:cs typeface="+mn-cs"/>
              </a:rPr>
              <a:t> released in fall 2016.  A co-authored book, </a:t>
            </a:r>
            <a:r>
              <a:rPr lang="en-US" sz="1200" b="0" i="1" kern="1200" dirty="0">
                <a:solidFill>
                  <a:schemeClr val="tx1"/>
                </a:solidFill>
                <a:effectLst/>
                <a:latin typeface="+mn-lt"/>
                <a:ea typeface="+mn-ea"/>
                <a:cs typeface="+mn-cs"/>
              </a:rPr>
              <a:t>Somewhere Someone,</a:t>
            </a:r>
            <a:r>
              <a:rPr lang="en-US" sz="1200" b="0" i="0" kern="1200" dirty="0">
                <a:solidFill>
                  <a:schemeClr val="tx1"/>
                </a:solidFill>
                <a:effectLst/>
                <a:latin typeface="+mn-lt"/>
                <a:ea typeface="+mn-ea"/>
                <a:cs typeface="+mn-cs"/>
              </a:rPr>
              <a:t> was published in fall 2017. He teaches photography at the International Center of Photography and Norwalk Community College.</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BEC1504-330B-0C41-889B-FD4E864EDAA3}" type="slidenum">
              <a:rPr lang="en-US" smtClean="0"/>
              <a:t>6</a:t>
            </a:fld>
            <a:endParaRPr lang="en-US"/>
          </a:p>
        </p:txBody>
      </p:sp>
    </p:spTree>
    <p:extLst>
      <p:ext uri="{BB962C8B-B14F-4D97-AF65-F5344CB8AC3E}">
        <p14:creationId xmlns:p14="http://schemas.microsoft.com/office/powerpoint/2010/main" val="31338790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Quote Retrieved from: </a:t>
            </a:r>
            <a:r>
              <a:rPr lang="en-US" dirty="0">
                <a:hlinkClick r:id="rId3"/>
              </a:rPr>
              <a:t>https://slate.com/culture/2013/09/curran-hatleberg-photographs-america-in-dogwood-and-the-crowded-edge.html</a:t>
            </a:r>
            <a:endParaRPr lang="en-US" dirty="0"/>
          </a:p>
          <a:p>
            <a:endParaRPr lang="en-US" dirty="0"/>
          </a:p>
          <a:p>
            <a:r>
              <a:rPr lang="en-US" sz="1200" b="1" kern="1200" dirty="0">
                <a:solidFill>
                  <a:schemeClr val="tx1"/>
                </a:solidFill>
                <a:effectLst/>
                <a:latin typeface="+mn-lt"/>
                <a:ea typeface="+mn-ea"/>
                <a:cs typeface="+mn-cs"/>
              </a:rPr>
              <a:t>Activity:</a:t>
            </a:r>
            <a:r>
              <a:rPr lang="en-US" sz="1200" kern="1200" dirty="0">
                <a:solidFill>
                  <a:schemeClr val="tx1"/>
                </a:solidFill>
                <a:effectLst/>
                <a:latin typeface="+mn-lt"/>
                <a:ea typeface="+mn-ea"/>
                <a:cs typeface="+mn-cs"/>
              </a:rPr>
              <a:t> Curran </a:t>
            </a:r>
            <a:r>
              <a:rPr lang="en-US" sz="1200" kern="1200" dirty="0" err="1">
                <a:solidFill>
                  <a:schemeClr val="tx1"/>
                </a:solidFill>
                <a:effectLst/>
                <a:latin typeface="+mn-lt"/>
                <a:ea typeface="+mn-ea"/>
                <a:cs typeface="+mn-cs"/>
              </a:rPr>
              <a:t>Hatleberg’s</a:t>
            </a:r>
            <a:r>
              <a:rPr lang="en-US" sz="1200" kern="1200" dirty="0">
                <a:solidFill>
                  <a:schemeClr val="tx1"/>
                </a:solidFill>
                <a:effectLst/>
                <a:latin typeface="+mn-lt"/>
                <a:ea typeface="+mn-ea"/>
                <a:cs typeface="+mn-cs"/>
              </a:rPr>
              <a:t> Road Trip </a:t>
            </a:r>
          </a:p>
          <a:p>
            <a:pPr lvl="0"/>
            <a:r>
              <a:rPr lang="en-US" sz="1200" kern="1200" dirty="0">
                <a:solidFill>
                  <a:schemeClr val="tx1"/>
                </a:solidFill>
                <a:effectLst/>
                <a:latin typeface="+mn-lt"/>
                <a:ea typeface="+mn-ea"/>
                <a:cs typeface="+mn-cs"/>
              </a:rPr>
              <a:t>Have a student read the quote from </a:t>
            </a:r>
            <a:r>
              <a:rPr lang="en-US" sz="1200" kern="1200" dirty="0" err="1">
                <a:solidFill>
                  <a:schemeClr val="tx1"/>
                </a:solidFill>
                <a:effectLst/>
                <a:latin typeface="+mn-lt"/>
                <a:ea typeface="+mn-ea"/>
                <a:cs typeface="+mn-cs"/>
              </a:rPr>
              <a:t>Hatleberg</a:t>
            </a:r>
            <a:r>
              <a:rPr lang="en-US" sz="1200" kern="1200" dirty="0">
                <a:solidFill>
                  <a:schemeClr val="tx1"/>
                </a:solidFill>
                <a:effectLst/>
                <a:latin typeface="+mn-lt"/>
                <a:ea typeface="+mn-ea"/>
                <a:cs typeface="+mn-cs"/>
              </a:rPr>
              <a:t> aloud to the class.</a:t>
            </a:r>
          </a:p>
          <a:p>
            <a:endParaRPr lang="en-US" dirty="0"/>
          </a:p>
        </p:txBody>
      </p:sp>
      <p:sp>
        <p:nvSpPr>
          <p:cNvPr id="4" name="Slide Number Placeholder 3"/>
          <p:cNvSpPr>
            <a:spLocks noGrp="1"/>
          </p:cNvSpPr>
          <p:nvPr>
            <p:ph type="sldNum" sz="quarter" idx="5"/>
          </p:nvPr>
        </p:nvSpPr>
        <p:spPr/>
        <p:txBody>
          <a:bodyPr/>
          <a:lstStyle/>
          <a:p>
            <a:fld id="{DBEC1504-330B-0C41-889B-FD4E864EDAA3}" type="slidenum">
              <a:rPr lang="en-US" smtClean="0"/>
              <a:t>7</a:t>
            </a:fld>
            <a:endParaRPr lang="en-US"/>
          </a:p>
        </p:txBody>
      </p:sp>
    </p:spTree>
    <p:extLst>
      <p:ext uri="{BB962C8B-B14F-4D97-AF65-F5344CB8AC3E}">
        <p14:creationId xmlns:p14="http://schemas.microsoft.com/office/powerpoint/2010/main" val="39234958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kern="1200" dirty="0">
                <a:solidFill>
                  <a:schemeClr val="tx1"/>
                </a:solidFill>
                <a:effectLst/>
                <a:latin typeface="+mn-lt"/>
                <a:ea typeface="+mn-ea"/>
                <a:cs typeface="+mn-cs"/>
              </a:rPr>
              <a:t>Lost Coast (08)</a:t>
            </a:r>
            <a:r>
              <a:rPr lang="en-US" sz="1200" b="0" i="0" kern="1200" dirty="0">
                <a:solidFill>
                  <a:schemeClr val="tx1"/>
                </a:solidFill>
                <a:effectLst/>
                <a:latin typeface="+mn-lt"/>
                <a:ea typeface="+mn-ea"/>
                <a:cs typeface="+mn-cs"/>
              </a:rPr>
              <a:t>, 2014</a:t>
            </a:r>
            <a:br>
              <a:rPr lang="en-US" dirty="0"/>
            </a:br>
            <a:r>
              <a:rPr lang="en-US" sz="1200" b="0" i="0" kern="1200" dirty="0">
                <a:solidFill>
                  <a:schemeClr val="tx1"/>
                </a:solidFill>
                <a:effectLst/>
                <a:latin typeface="+mn-lt"/>
                <a:ea typeface="+mn-ea"/>
                <a:cs typeface="+mn-cs"/>
              </a:rPr>
              <a:t>Pigment Print</a:t>
            </a:r>
            <a:br>
              <a:rPr lang="en-US" dirty="0"/>
            </a:br>
            <a:r>
              <a:rPr lang="en-US" sz="1200" b="0" i="0" kern="1200" dirty="0">
                <a:solidFill>
                  <a:schemeClr val="tx1"/>
                </a:solidFill>
                <a:effectLst/>
                <a:latin typeface="+mn-lt"/>
                <a:ea typeface="+mn-ea"/>
                <a:cs typeface="+mn-cs"/>
              </a:rPr>
              <a:t>12 x 15 in.</a:t>
            </a:r>
          </a:p>
          <a:p>
            <a:r>
              <a:rPr lang="en-US" sz="1200" b="0" i="0" kern="1200" dirty="0">
                <a:solidFill>
                  <a:schemeClr val="tx1"/>
                </a:solidFill>
                <a:effectLst/>
                <a:latin typeface="+mn-lt"/>
                <a:ea typeface="+mn-ea"/>
                <a:cs typeface="+mn-cs"/>
              </a:rPr>
              <a:t>Retrieved from: </a:t>
            </a:r>
            <a:r>
              <a:rPr lang="en-US" dirty="0">
                <a:hlinkClick r:id="rId3"/>
              </a:rPr>
              <a:t>http://curranhatleberg.com/</a:t>
            </a:r>
            <a:endParaRPr lang="en-US" dirty="0"/>
          </a:p>
          <a:p>
            <a:endParaRPr lang="en-US" dirty="0"/>
          </a:p>
          <a:p>
            <a:pPr lvl="0"/>
            <a:r>
              <a:rPr lang="en-US" sz="1200" kern="1200" dirty="0">
                <a:solidFill>
                  <a:schemeClr val="tx1"/>
                </a:solidFill>
                <a:effectLst/>
                <a:latin typeface="+mn-lt"/>
                <a:ea typeface="+mn-ea"/>
                <a:cs typeface="+mn-cs"/>
              </a:rPr>
              <a:t>Visual Thinking Strategy:</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Engage the class in a conversation around each image by asking the following three questions one at a time:</a:t>
            </a:r>
          </a:p>
          <a:p>
            <a:pPr lvl="1"/>
            <a:r>
              <a:rPr lang="en-US" sz="1200" kern="1200" dirty="0">
                <a:solidFill>
                  <a:schemeClr val="tx1"/>
                </a:solidFill>
                <a:effectLst/>
                <a:latin typeface="+mn-lt"/>
                <a:ea typeface="+mn-ea"/>
                <a:cs typeface="+mn-cs"/>
              </a:rPr>
              <a:t>What is going on in this picture?</a:t>
            </a:r>
          </a:p>
          <a:p>
            <a:pPr lvl="1"/>
            <a:r>
              <a:rPr lang="en-US" sz="1200" kern="1200" dirty="0">
                <a:solidFill>
                  <a:schemeClr val="tx1"/>
                </a:solidFill>
                <a:effectLst/>
                <a:latin typeface="+mn-lt"/>
                <a:ea typeface="+mn-ea"/>
                <a:cs typeface="+mn-cs"/>
              </a:rPr>
              <a:t>What do you see that makes you say that?</a:t>
            </a:r>
          </a:p>
          <a:p>
            <a:pPr lvl="1"/>
            <a:r>
              <a:rPr lang="en-US" sz="1200" kern="1200" dirty="0">
                <a:solidFill>
                  <a:schemeClr val="tx1"/>
                </a:solidFill>
                <a:effectLst/>
                <a:latin typeface="+mn-lt"/>
                <a:ea typeface="+mn-ea"/>
                <a:cs typeface="+mn-cs"/>
              </a:rPr>
              <a:t>What more can you find?</a:t>
            </a:r>
          </a:p>
          <a:p>
            <a:pPr lvl="0"/>
            <a:r>
              <a:rPr lang="en-US" sz="1200" kern="1200" dirty="0">
                <a:solidFill>
                  <a:schemeClr val="tx1"/>
                </a:solidFill>
                <a:effectLst/>
                <a:latin typeface="+mn-lt"/>
                <a:ea typeface="+mn-ea"/>
                <a:cs typeface="+mn-cs"/>
              </a:rPr>
              <a:t>Tell students that these pictures are part of </a:t>
            </a:r>
            <a:r>
              <a:rPr lang="en-US" sz="1200" kern="1200" dirty="0" err="1">
                <a:solidFill>
                  <a:schemeClr val="tx1"/>
                </a:solidFill>
                <a:effectLst/>
                <a:latin typeface="+mn-lt"/>
                <a:ea typeface="+mn-ea"/>
                <a:cs typeface="+mn-cs"/>
              </a:rPr>
              <a:t>Hatleberg’s</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Lost Coast</a:t>
            </a:r>
            <a:r>
              <a:rPr lang="en-US" sz="1200" kern="1200" dirty="0">
                <a:solidFill>
                  <a:schemeClr val="tx1"/>
                </a:solidFill>
                <a:effectLst/>
                <a:latin typeface="+mn-lt"/>
                <a:ea typeface="+mn-ea"/>
                <a:cs typeface="+mn-cs"/>
              </a:rPr>
              <a:t> series representing Humboldt County, California, where he lived for six months in 2014.</a:t>
            </a:r>
          </a:p>
          <a:p>
            <a:endParaRPr lang="en-US" dirty="0"/>
          </a:p>
        </p:txBody>
      </p:sp>
      <p:sp>
        <p:nvSpPr>
          <p:cNvPr id="4" name="Slide Number Placeholder 3"/>
          <p:cNvSpPr>
            <a:spLocks noGrp="1"/>
          </p:cNvSpPr>
          <p:nvPr>
            <p:ph type="sldNum" sz="quarter" idx="5"/>
          </p:nvPr>
        </p:nvSpPr>
        <p:spPr/>
        <p:txBody>
          <a:bodyPr/>
          <a:lstStyle/>
          <a:p>
            <a:fld id="{DBEC1504-330B-0C41-889B-FD4E864EDAA3}" type="slidenum">
              <a:rPr lang="en-US" smtClean="0"/>
              <a:t>8</a:t>
            </a:fld>
            <a:endParaRPr lang="en-US"/>
          </a:p>
        </p:txBody>
      </p:sp>
    </p:spTree>
    <p:extLst>
      <p:ext uri="{BB962C8B-B14F-4D97-AF65-F5344CB8AC3E}">
        <p14:creationId xmlns:p14="http://schemas.microsoft.com/office/powerpoint/2010/main" val="16811463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kern="1200" dirty="0">
                <a:solidFill>
                  <a:schemeClr val="tx1"/>
                </a:solidFill>
                <a:effectLst/>
                <a:latin typeface="+mn-lt"/>
                <a:ea typeface="+mn-ea"/>
                <a:cs typeface="+mn-cs"/>
              </a:rPr>
              <a:t>Lost Coast</a:t>
            </a:r>
            <a:br>
              <a:rPr lang="en-US" dirty="0"/>
            </a:br>
            <a:r>
              <a:rPr lang="en-US" sz="1200" b="0" i="0" kern="1200" dirty="0">
                <a:solidFill>
                  <a:schemeClr val="tx1"/>
                </a:solidFill>
                <a:effectLst/>
                <a:latin typeface="+mn-lt"/>
                <a:ea typeface="+mn-ea"/>
                <a:cs typeface="+mn-cs"/>
              </a:rPr>
              <a:t>May 7 - June 25, 2016</a:t>
            </a:r>
            <a:br>
              <a:rPr lang="en-US" dirty="0"/>
            </a:br>
            <a:r>
              <a:rPr lang="en-US" sz="1200" b="0" i="0" kern="1200" dirty="0">
                <a:solidFill>
                  <a:schemeClr val="tx1"/>
                </a:solidFill>
                <a:effectLst/>
                <a:latin typeface="+mn-lt"/>
                <a:ea typeface="+mn-ea"/>
                <a:cs typeface="+mn-cs"/>
              </a:rPr>
              <a:t>Solo Exhibition at Higher Pictures, New York, NY</a:t>
            </a:r>
            <a:endParaRPr lang="en-US" dirty="0"/>
          </a:p>
          <a:p>
            <a:r>
              <a:rPr lang="en-US" sz="1200" b="0" i="1" kern="1200" dirty="0">
                <a:solidFill>
                  <a:schemeClr val="tx1"/>
                </a:solidFill>
                <a:effectLst/>
                <a:latin typeface="+mn-lt"/>
                <a:ea typeface="+mn-ea"/>
                <a:cs typeface="+mn-cs"/>
              </a:rPr>
              <a:t>Retrieved from: </a:t>
            </a:r>
            <a:r>
              <a:rPr lang="en-US" dirty="0">
                <a:hlinkClick r:id="rId3"/>
              </a:rPr>
              <a:t>http://curranhatleberg.com/</a:t>
            </a:r>
            <a:endParaRPr lang="en-US" dirty="0"/>
          </a:p>
          <a:p>
            <a:endParaRPr lang="en-US" sz="1200" b="0" i="1"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Explain to students that like the pictures from the previous slide, these pictures are from an exhibition titled, </a:t>
            </a:r>
            <a:r>
              <a:rPr lang="en-US" sz="1200" i="1" kern="1200" dirty="0">
                <a:solidFill>
                  <a:schemeClr val="tx1"/>
                </a:solidFill>
                <a:effectLst/>
                <a:latin typeface="+mn-lt"/>
                <a:ea typeface="+mn-ea"/>
                <a:cs typeface="+mn-cs"/>
              </a:rPr>
              <a:t>Lost Coast.</a:t>
            </a:r>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As this screen is displayed, ask for a volunteer to read a short write-up about </a:t>
            </a:r>
            <a:r>
              <a:rPr lang="en-US" sz="1200" kern="1200" dirty="0" err="1">
                <a:solidFill>
                  <a:schemeClr val="tx1"/>
                </a:solidFill>
                <a:effectLst/>
                <a:latin typeface="+mn-lt"/>
                <a:ea typeface="+mn-ea"/>
                <a:cs typeface="+mn-cs"/>
              </a:rPr>
              <a:t>Hatleberg’s</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Lost Coast</a:t>
            </a:r>
            <a:r>
              <a:rPr lang="en-US" sz="1200" kern="1200" dirty="0">
                <a:solidFill>
                  <a:schemeClr val="tx1"/>
                </a:solidFill>
                <a:effectLst/>
                <a:latin typeface="+mn-lt"/>
                <a:ea typeface="+mn-ea"/>
                <a:cs typeface="+mn-cs"/>
              </a:rPr>
              <a:t>. Have a print copy available or a digital device with the article pulled up from the following website: </a:t>
            </a:r>
            <a:r>
              <a:rPr lang="en-US" sz="1200" u="sng" kern="1200" dirty="0">
                <a:solidFill>
                  <a:schemeClr val="tx1"/>
                </a:solidFill>
                <a:effectLst/>
                <a:latin typeface="+mn-lt"/>
                <a:ea typeface="+mn-ea"/>
                <a:cs typeface="+mn-cs"/>
                <a:hlinkClick r:id="rId4"/>
              </a:rPr>
              <a:t>http://photographmag.com/reviews/curran-hatleberg-higher-pictures/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BEC1504-330B-0C41-889B-FD4E864EDAA3}" type="slidenum">
              <a:rPr lang="en-US" smtClean="0"/>
              <a:t>9</a:t>
            </a:fld>
            <a:endParaRPr lang="en-US"/>
          </a:p>
        </p:txBody>
      </p:sp>
    </p:spTree>
    <p:extLst>
      <p:ext uri="{BB962C8B-B14F-4D97-AF65-F5344CB8AC3E}">
        <p14:creationId xmlns:p14="http://schemas.microsoft.com/office/powerpoint/2010/main" val="36723740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8/21/2020</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8/21/2020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8/21/2020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8/21/2020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8/21/2020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8/21/2020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8/21/2020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8/21/2020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8/21/2020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8/21/2020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8/21/2020</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8/21/2020</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tiff"/></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tiff"/></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tiff"/></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7.tiff"/></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8.tiff"/></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9.tiff"/></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0.tiff"/></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1.tiff"/></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2.tiff"/></Relationships>
</file>

<file path=ppt/slides/_rels/slide19.xml.rels><?xml version="1.0" encoding="UTF-8" standalone="yes"?>
<Relationships xmlns="http://schemas.openxmlformats.org/package/2006/relationships"><Relationship Id="rId8" Type="http://schemas.openxmlformats.org/officeDocument/2006/relationships/image" Target="../media/image18.tiff"/><Relationship Id="rId3" Type="http://schemas.openxmlformats.org/officeDocument/2006/relationships/image" Target="../media/image1.jpg"/><Relationship Id="rId7" Type="http://schemas.openxmlformats.org/officeDocument/2006/relationships/image" Target="../media/image19.tiff"/><Relationship Id="rId12" Type="http://schemas.openxmlformats.org/officeDocument/2006/relationships/image" Target="../media/image14.tif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0.tiff"/><Relationship Id="rId11" Type="http://schemas.openxmlformats.org/officeDocument/2006/relationships/image" Target="../media/image15.tiff"/><Relationship Id="rId5" Type="http://schemas.openxmlformats.org/officeDocument/2006/relationships/image" Target="../media/image21.tiff"/><Relationship Id="rId10" Type="http://schemas.openxmlformats.org/officeDocument/2006/relationships/image" Target="../media/image16.tiff"/><Relationship Id="rId4" Type="http://schemas.openxmlformats.org/officeDocument/2006/relationships/image" Target="../media/image22.tiff"/><Relationship Id="rId9" Type="http://schemas.openxmlformats.org/officeDocument/2006/relationships/image" Target="../media/image17.tiff"/></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tiff"/></Relationships>
</file>

<file path=ppt/slides/_rels/slide9.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E33D0-7100-2548-9452-2CDECFD7ADAC}"/>
              </a:ext>
            </a:extLst>
          </p:cNvPr>
          <p:cNvSpPr>
            <a:spLocks noGrp="1"/>
          </p:cNvSpPr>
          <p:nvPr>
            <p:ph type="ctrTitle"/>
          </p:nvPr>
        </p:nvSpPr>
        <p:spPr/>
        <p:txBody>
          <a:bodyPr/>
          <a:lstStyle/>
          <a:p>
            <a:r>
              <a:rPr lang="en-US" i="1" dirty="0"/>
              <a:t>Curran </a:t>
            </a:r>
            <a:r>
              <a:rPr lang="en-US" i="1" dirty="0" err="1"/>
              <a:t>Hatleberg</a:t>
            </a:r>
            <a:endParaRPr lang="en-US" dirty="0"/>
          </a:p>
        </p:txBody>
      </p:sp>
      <p:sp>
        <p:nvSpPr>
          <p:cNvPr id="3" name="Subtitle 2">
            <a:extLst>
              <a:ext uri="{FF2B5EF4-FFF2-40B4-BE49-F238E27FC236}">
                <a16:creationId xmlns:a16="http://schemas.microsoft.com/office/drawing/2014/main" id="{438E01A6-784E-D14D-B411-BC84CBE3F7EE}"/>
              </a:ext>
            </a:extLst>
          </p:cNvPr>
          <p:cNvSpPr>
            <a:spLocks noGrp="1"/>
          </p:cNvSpPr>
          <p:nvPr>
            <p:ph type="subTitle" idx="1"/>
          </p:nvPr>
        </p:nvSpPr>
        <p:spPr/>
        <p:txBody>
          <a:bodyPr>
            <a:normAutofit/>
          </a:bodyPr>
          <a:lstStyle/>
          <a:p>
            <a:r>
              <a:rPr lang="en-US" sz="3600" dirty="0"/>
              <a:t>The road trip</a:t>
            </a:r>
          </a:p>
        </p:txBody>
      </p:sp>
    </p:spTree>
    <p:extLst>
      <p:ext uri="{BB962C8B-B14F-4D97-AF65-F5344CB8AC3E}">
        <p14:creationId xmlns:p14="http://schemas.microsoft.com/office/powerpoint/2010/main" val="33182216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CDDE5CDF-1512-4CDA-B956-23D223F8DE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37" name="Picture 36">
            <a:extLst>
              <a:ext uri="{FF2B5EF4-FFF2-40B4-BE49-F238E27FC236}">
                <a16:creationId xmlns:a16="http://schemas.microsoft.com/office/drawing/2014/main" id="{B029D7D8-5A6B-4C76-94C8-15798C6C5A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9" name="Straight Connector 38">
            <a:extLst>
              <a:ext uri="{FF2B5EF4-FFF2-40B4-BE49-F238E27FC236}">
                <a16:creationId xmlns:a16="http://schemas.microsoft.com/office/drawing/2014/main" id="{A5C9319C-E20D-4884-952F-60B6A58C3E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7013A21A-6440-4CD4-9FC7-9EB2C7020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B8B0C1B8-44CB-4E43-B02B-322428C8E162}"/>
              </a:ext>
            </a:extLst>
          </p:cNvPr>
          <p:cNvPicPr>
            <a:picLocks noGrp="1" noChangeAspect="1"/>
          </p:cNvPicPr>
          <p:nvPr>
            <p:ph idx="1"/>
          </p:nvPr>
        </p:nvPicPr>
        <p:blipFill>
          <a:blip r:embed="rId4"/>
          <a:stretch>
            <a:fillRect/>
          </a:stretch>
        </p:blipFill>
        <p:spPr>
          <a:xfrm>
            <a:off x="2587108" y="559558"/>
            <a:ext cx="7161938" cy="5854885"/>
          </a:xfrm>
          <a:prstGeom prst="rect">
            <a:avLst/>
          </a:prstGeom>
        </p:spPr>
      </p:pic>
    </p:spTree>
    <p:extLst>
      <p:ext uri="{BB962C8B-B14F-4D97-AF65-F5344CB8AC3E}">
        <p14:creationId xmlns:p14="http://schemas.microsoft.com/office/powerpoint/2010/main" val="5114043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DDE5CDF-1512-4CDA-B956-23D223F8DE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22" name="Picture 21">
            <a:extLst>
              <a:ext uri="{FF2B5EF4-FFF2-40B4-BE49-F238E27FC236}">
                <a16:creationId xmlns:a16="http://schemas.microsoft.com/office/drawing/2014/main" id="{B029D7D8-5A6B-4C76-94C8-15798C6C5A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4" name="Straight Connector 23">
            <a:extLst>
              <a:ext uri="{FF2B5EF4-FFF2-40B4-BE49-F238E27FC236}">
                <a16:creationId xmlns:a16="http://schemas.microsoft.com/office/drawing/2014/main" id="{A5C9319C-E20D-4884-952F-60B6A58C3E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7013A21A-6440-4CD4-9FC7-9EB2C7020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4E137D2B-72C5-8041-9562-F3FECF33C3AB}"/>
              </a:ext>
            </a:extLst>
          </p:cNvPr>
          <p:cNvPicPr>
            <a:picLocks noChangeAspect="1"/>
          </p:cNvPicPr>
          <p:nvPr/>
        </p:nvPicPr>
        <p:blipFill>
          <a:blip r:embed="rId4"/>
          <a:stretch>
            <a:fillRect/>
          </a:stretch>
        </p:blipFill>
        <p:spPr>
          <a:xfrm>
            <a:off x="2552131" y="436729"/>
            <a:ext cx="7589649" cy="6109669"/>
          </a:xfrm>
          <a:prstGeom prst="rect">
            <a:avLst/>
          </a:prstGeom>
        </p:spPr>
      </p:pic>
    </p:spTree>
    <p:extLst>
      <p:ext uri="{BB962C8B-B14F-4D97-AF65-F5344CB8AC3E}">
        <p14:creationId xmlns:p14="http://schemas.microsoft.com/office/powerpoint/2010/main" val="41184284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5" name="Rectangle 6">
            <a:extLst>
              <a:ext uri="{FF2B5EF4-FFF2-40B4-BE49-F238E27FC236}">
                <a16:creationId xmlns:a16="http://schemas.microsoft.com/office/drawing/2014/main" id="{CDDE5CDF-1512-4CDA-B956-23D223F8DE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6" name="Picture 8">
            <a:extLst>
              <a:ext uri="{FF2B5EF4-FFF2-40B4-BE49-F238E27FC236}">
                <a16:creationId xmlns:a16="http://schemas.microsoft.com/office/drawing/2014/main" id="{B029D7D8-5A6B-4C76-94C8-15798C6C5A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7" name="Straight Connector 10">
            <a:extLst>
              <a:ext uri="{FF2B5EF4-FFF2-40B4-BE49-F238E27FC236}">
                <a16:creationId xmlns:a16="http://schemas.microsoft.com/office/drawing/2014/main" id="{A5C9319C-E20D-4884-952F-60B6A58C3E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18" name="Rectangle 12">
            <a:extLst>
              <a:ext uri="{FF2B5EF4-FFF2-40B4-BE49-F238E27FC236}">
                <a16:creationId xmlns:a16="http://schemas.microsoft.com/office/drawing/2014/main" id="{7013A21A-6440-4CD4-9FC7-9EB2C7020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BE619693-B169-9042-AB81-D277BF1B9DE3}"/>
              </a:ext>
            </a:extLst>
          </p:cNvPr>
          <p:cNvPicPr>
            <a:picLocks noChangeAspect="1"/>
          </p:cNvPicPr>
          <p:nvPr/>
        </p:nvPicPr>
        <p:blipFill>
          <a:blip r:embed="rId4"/>
          <a:stretch>
            <a:fillRect/>
          </a:stretch>
        </p:blipFill>
        <p:spPr>
          <a:xfrm>
            <a:off x="3548418" y="184527"/>
            <a:ext cx="5349922" cy="6564323"/>
          </a:xfrm>
          <a:prstGeom prst="rect">
            <a:avLst/>
          </a:prstGeom>
        </p:spPr>
      </p:pic>
    </p:spTree>
    <p:extLst>
      <p:ext uri="{BB962C8B-B14F-4D97-AF65-F5344CB8AC3E}">
        <p14:creationId xmlns:p14="http://schemas.microsoft.com/office/powerpoint/2010/main" val="25300488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DDE5CDF-1512-4CDA-B956-23D223F8DE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9" name="Picture 8">
            <a:extLst>
              <a:ext uri="{FF2B5EF4-FFF2-40B4-BE49-F238E27FC236}">
                <a16:creationId xmlns:a16="http://schemas.microsoft.com/office/drawing/2014/main" id="{B029D7D8-5A6B-4C76-94C8-15798C6C5A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1" name="Straight Connector 10">
            <a:extLst>
              <a:ext uri="{FF2B5EF4-FFF2-40B4-BE49-F238E27FC236}">
                <a16:creationId xmlns:a16="http://schemas.microsoft.com/office/drawing/2014/main" id="{A5C9319C-E20D-4884-952F-60B6A58C3E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7013A21A-6440-4CD4-9FC7-9EB2C7020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EF57DF1E-2BC9-CD4D-A947-7586A9283853}"/>
              </a:ext>
            </a:extLst>
          </p:cNvPr>
          <p:cNvPicPr>
            <a:picLocks noChangeAspect="1"/>
          </p:cNvPicPr>
          <p:nvPr/>
        </p:nvPicPr>
        <p:blipFill>
          <a:blip r:embed="rId4"/>
          <a:stretch>
            <a:fillRect/>
          </a:stretch>
        </p:blipFill>
        <p:spPr>
          <a:xfrm>
            <a:off x="2139706" y="272955"/>
            <a:ext cx="7973285" cy="6358695"/>
          </a:xfrm>
          <a:prstGeom prst="rect">
            <a:avLst/>
          </a:prstGeom>
        </p:spPr>
      </p:pic>
    </p:spTree>
    <p:extLst>
      <p:ext uri="{BB962C8B-B14F-4D97-AF65-F5344CB8AC3E}">
        <p14:creationId xmlns:p14="http://schemas.microsoft.com/office/powerpoint/2010/main" val="1932956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DDE5CDF-1512-4CDA-B956-23D223F8DE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9" name="Picture 8">
            <a:extLst>
              <a:ext uri="{FF2B5EF4-FFF2-40B4-BE49-F238E27FC236}">
                <a16:creationId xmlns:a16="http://schemas.microsoft.com/office/drawing/2014/main" id="{B029D7D8-5A6B-4C76-94C8-15798C6C5A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1" name="Straight Connector 10">
            <a:extLst>
              <a:ext uri="{FF2B5EF4-FFF2-40B4-BE49-F238E27FC236}">
                <a16:creationId xmlns:a16="http://schemas.microsoft.com/office/drawing/2014/main" id="{A5C9319C-E20D-4884-952F-60B6A58C3E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7013A21A-6440-4CD4-9FC7-9EB2C7020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691EE17D-DDBC-BB4A-A9D5-8578BF4924EA}"/>
              </a:ext>
            </a:extLst>
          </p:cNvPr>
          <p:cNvPicPr>
            <a:picLocks noChangeAspect="1"/>
          </p:cNvPicPr>
          <p:nvPr/>
        </p:nvPicPr>
        <p:blipFill>
          <a:blip r:embed="rId4"/>
          <a:stretch>
            <a:fillRect/>
          </a:stretch>
        </p:blipFill>
        <p:spPr>
          <a:xfrm>
            <a:off x="3411941" y="154380"/>
            <a:ext cx="5336274" cy="6507652"/>
          </a:xfrm>
          <a:prstGeom prst="rect">
            <a:avLst/>
          </a:prstGeom>
        </p:spPr>
      </p:pic>
    </p:spTree>
    <p:extLst>
      <p:ext uri="{BB962C8B-B14F-4D97-AF65-F5344CB8AC3E}">
        <p14:creationId xmlns:p14="http://schemas.microsoft.com/office/powerpoint/2010/main" val="4430810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DDE5CDF-1512-4CDA-B956-23D223F8DE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9" name="Picture 8">
            <a:extLst>
              <a:ext uri="{FF2B5EF4-FFF2-40B4-BE49-F238E27FC236}">
                <a16:creationId xmlns:a16="http://schemas.microsoft.com/office/drawing/2014/main" id="{B029D7D8-5A6B-4C76-94C8-15798C6C5A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1" name="Straight Connector 10">
            <a:extLst>
              <a:ext uri="{FF2B5EF4-FFF2-40B4-BE49-F238E27FC236}">
                <a16:creationId xmlns:a16="http://schemas.microsoft.com/office/drawing/2014/main" id="{A5C9319C-E20D-4884-952F-60B6A58C3E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7013A21A-6440-4CD4-9FC7-9EB2C7020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3E704A9C-768C-C543-942D-A3E928504E9C}"/>
              </a:ext>
            </a:extLst>
          </p:cNvPr>
          <p:cNvPicPr>
            <a:picLocks noChangeAspect="1"/>
          </p:cNvPicPr>
          <p:nvPr/>
        </p:nvPicPr>
        <p:blipFill>
          <a:blip r:embed="rId4"/>
          <a:stretch>
            <a:fillRect/>
          </a:stretch>
        </p:blipFill>
        <p:spPr>
          <a:xfrm>
            <a:off x="2241427" y="286603"/>
            <a:ext cx="7753250" cy="6318899"/>
          </a:xfrm>
          <a:prstGeom prst="rect">
            <a:avLst/>
          </a:prstGeom>
        </p:spPr>
      </p:pic>
    </p:spTree>
    <p:extLst>
      <p:ext uri="{BB962C8B-B14F-4D97-AF65-F5344CB8AC3E}">
        <p14:creationId xmlns:p14="http://schemas.microsoft.com/office/powerpoint/2010/main" val="30483334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DDE5CDF-1512-4CDA-B956-23D223F8DE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9" name="Picture 8">
            <a:extLst>
              <a:ext uri="{FF2B5EF4-FFF2-40B4-BE49-F238E27FC236}">
                <a16:creationId xmlns:a16="http://schemas.microsoft.com/office/drawing/2014/main" id="{B029D7D8-5A6B-4C76-94C8-15798C6C5A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1" name="Straight Connector 10">
            <a:extLst>
              <a:ext uri="{FF2B5EF4-FFF2-40B4-BE49-F238E27FC236}">
                <a16:creationId xmlns:a16="http://schemas.microsoft.com/office/drawing/2014/main" id="{A5C9319C-E20D-4884-952F-60B6A58C3E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7013A21A-6440-4CD4-9FC7-9EB2C7020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BEFB3942-CB98-4042-BE7B-4EF8AA2B6BB3}"/>
              </a:ext>
            </a:extLst>
          </p:cNvPr>
          <p:cNvPicPr>
            <a:picLocks noChangeAspect="1"/>
          </p:cNvPicPr>
          <p:nvPr/>
        </p:nvPicPr>
        <p:blipFill>
          <a:blip r:embed="rId4"/>
          <a:stretch>
            <a:fillRect/>
          </a:stretch>
        </p:blipFill>
        <p:spPr>
          <a:xfrm>
            <a:off x="3480179" y="218019"/>
            <a:ext cx="5281684" cy="6480595"/>
          </a:xfrm>
          <a:prstGeom prst="rect">
            <a:avLst/>
          </a:prstGeom>
        </p:spPr>
      </p:pic>
    </p:spTree>
    <p:extLst>
      <p:ext uri="{BB962C8B-B14F-4D97-AF65-F5344CB8AC3E}">
        <p14:creationId xmlns:p14="http://schemas.microsoft.com/office/powerpoint/2010/main" val="34224623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DDE5CDF-1512-4CDA-B956-23D223F8DE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9" name="Picture 8">
            <a:extLst>
              <a:ext uri="{FF2B5EF4-FFF2-40B4-BE49-F238E27FC236}">
                <a16:creationId xmlns:a16="http://schemas.microsoft.com/office/drawing/2014/main" id="{B029D7D8-5A6B-4C76-94C8-15798C6C5A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1" name="Straight Connector 10">
            <a:extLst>
              <a:ext uri="{FF2B5EF4-FFF2-40B4-BE49-F238E27FC236}">
                <a16:creationId xmlns:a16="http://schemas.microsoft.com/office/drawing/2014/main" id="{A5C9319C-E20D-4884-952F-60B6A58C3E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7013A21A-6440-4CD4-9FC7-9EB2C7020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66882DF6-F8D7-4847-9FD9-236090576053}"/>
              </a:ext>
            </a:extLst>
          </p:cNvPr>
          <p:cNvPicPr>
            <a:picLocks noChangeAspect="1"/>
          </p:cNvPicPr>
          <p:nvPr/>
        </p:nvPicPr>
        <p:blipFill>
          <a:blip r:embed="rId4"/>
          <a:stretch>
            <a:fillRect/>
          </a:stretch>
        </p:blipFill>
        <p:spPr>
          <a:xfrm>
            <a:off x="2104851" y="395785"/>
            <a:ext cx="7771983" cy="6237017"/>
          </a:xfrm>
          <a:prstGeom prst="rect">
            <a:avLst/>
          </a:prstGeom>
        </p:spPr>
      </p:pic>
    </p:spTree>
    <p:extLst>
      <p:ext uri="{BB962C8B-B14F-4D97-AF65-F5344CB8AC3E}">
        <p14:creationId xmlns:p14="http://schemas.microsoft.com/office/powerpoint/2010/main" val="2312734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DDE5CDF-1512-4CDA-B956-23D223F8DE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9" name="Picture 8">
            <a:extLst>
              <a:ext uri="{FF2B5EF4-FFF2-40B4-BE49-F238E27FC236}">
                <a16:creationId xmlns:a16="http://schemas.microsoft.com/office/drawing/2014/main" id="{B029D7D8-5A6B-4C76-94C8-15798C6C5A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1" name="Straight Connector 10">
            <a:extLst>
              <a:ext uri="{FF2B5EF4-FFF2-40B4-BE49-F238E27FC236}">
                <a16:creationId xmlns:a16="http://schemas.microsoft.com/office/drawing/2014/main" id="{A5C9319C-E20D-4884-952F-60B6A58C3E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7013A21A-6440-4CD4-9FC7-9EB2C7020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84161139-F6D4-C146-826B-E4FCEE9FE7F6}"/>
              </a:ext>
            </a:extLst>
          </p:cNvPr>
          <p:cNvPicPr>
            <a:picLocks noChangeAspect="1"/>
          </p:cNvPicPr>
          <p:nvPr/>
        </p:nvPicPr>
        <p:blipFill>
          <a:blip r:embed="rId4"/>
          <a:stretch>
            <a:fillRect/>
          </a:stretch>
        </p:blipFill>
        <p:spPr>
          <a:xfrm>
            <a:off x="3466532" y="181349"/>
            <a:ext cx="5213444" cy="6436351"/>
          </a:xfrm>
          <a:prstGeom prst="rect">
            <a:avLst/>
          </a:prstGeom>
        </p:spPr>
      </p:pic>
    </p:spTree>
    <p:extLst>
      <p:ext uri="{BB962C8B-B14F-4D97-AF65-F5344CB8AC3E}">
        <p14:creationId xmlns:p14="http://schemas.microsoft.com/office/powerpoint/2010/main" val="6959662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DDE5CDF-1512-4CDA-B956-23D223F8DE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9" name="Picture 8">
            <a:extLst>
              <a:ext uri="{FF2B5EF4-FFF2-40B4-BE49-F238E27FC236}">
                <a16:creationId xmlns:a16="http://schemas.microsoft.com/office/drawing/2014/main" id="{B029D7D8-5A6B-4C76-94C8-15798C6C5A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1" name="Straight Connector 10">
            <a:extLst>
              <a:ext uri="{FF2B5EF4-FFF2-40B4-BE49-F238E27FC236}">
                <a16:creationId xmlns:a16="http://schemas.microsoft.com/office/drawing/2014/main" id="{A5C9319C-E20D-4884-952F-60B6A58C3E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7013A21A-6440-4CD4-9FC7-9EB2C7020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84161139-F6D4-C146-826B-E4FCEE9FE7F6}"/>
              </a:ext>
            </a:extLst>
          </p:cNvPr>
          <p:cNvPicPr>
            <a:picLocks noChangeAspect="1"/>
          </p:cNvPicPr>
          <p:nvPr/>
        </p:nvPicPr>
        <p:blipFill>
          <a:blip r:embed="rId4"/>
          <a:stretch>
            <a:fillRect/>
          </a:stretch>
        </p:blipFill>
        <p:spPr>
          <a:xfrm>
            <a:off x="9615362" y="3676966"/>
            <a:ext cx="2576638" cy="3181034"/>
          </a:xfrm>
          <a:prstGeom prst="rect">
            <a:avLst/>
          </a:prstGeom>
        </p:spPr>
      </p:pic>
      <p:pic>
        <p:nvPicPr>
          <p:cNvPr id="12" name="Picture 11">
            <a:extLst>
              <a:ext uri="{FF2B5EF4-FFF2-40B4-BE49-F238E27FC236}">
                <a16:creationId xmlns:a16="http://schemas.microsoft.com/office/drawing/2014/main" id="{8D63042B-5C48-1C45-97B3-EFC2A0998C3E}"/>
              </a:ext>
            </a:extLst>
          </p:cNvPr>
          <p:cNvPicPr>
            <a:picLocks noChangeAspect="1"/>
          </p:cNvPicPr>
          <p:nvPr/>
        </p:nvPicPr>
        <p:blipFill>
          <a:blip r:embed="rId5"/>
          <a:stretch>
            <a:fillRect/>
          </a:stretch>
        </p:blipFill>
        <p:spPr>
          <a:xfrm>
            <a:off x="0" y="4274391"/>
            <a:ext cx="3219450" cy="2583609"/>
          </a:xfrm>
          <a:prstGeom prst="rect">
            <a:avLst/>
          </a:prstGeom>
        </p:spPr>
      </p:pic>
      <p:pic>
        <p:nvPicPr>
          <p:cNvPr id="14" name="Picture 13">
            <a:extLst>
              <a:ext uri="{FF2B5EF4-FFF2-40B4-BE49-F238E27FC236}">
                <a16:creationId xmlns:a16="http://schemas.microsoft.com/office/drawing/2014/main" id="{C3E0668F-F97C-9947-9A0B-2CD50B064985}"/>
              </a:ext>
            </a:extLst>
          </p:cNvPr>
          <p:cNvPicPr>
            <a:picLocks noChangeAspect="1"/>
          </p:cNvPicPr>
          <p:nvPr/>
        </p:nvPicPr>
        <p:blipFill>
          <a:blip r:embed="rId6"/>
          <a:stretch>
            <a:fillRect/>
          </a:stretch>
        </p:blipFill>
        <p:spPr>
          <a:xfrm>
            <a:off x="7067550" y="3692459"/>
            <a:ext cx="2579915" cy="3165542"/>
          </a:xfrm>
          <a:prstGeom prst="rect">
            <a:avLst/>
          </a:prstGeom>
        </p:spPr>
      </p:pic>
      <p:pic>
        <p:nvPicPr>
          <p:cNvPr id="15" name="Picture 14">
            <a:extLst>
              <a:ext uri="{FF2B5EF4-FFF2-40B4-BE49-F238E27FC236}">
                <a16:creationId xmlns:a16="http://schemas.microsoft.com/office/drawing/2014/main" id="{3F8ED236-65A2-3144-B4B8-86C2553D98E0}"/>
              </a:ext>
            </a:extLst>
          </p:cNvPr>
          <p:cNvPicPr>
            <a:picLocks noChangeAspect="1"/>
          </p:cNvPicPr>
          <p:nvPr/>
        </p:nvPicPr>
        <p:blipFill>
          <a:blip r:embed="rId7"/>
          <a:stretch>
            <a:fillRect/>
          </a:stretch>
        </p:blipFill>
        <p:spPr>
          <a:xfrm>
            <a:off x="0" y="2001026"/>
            <a:ext cx="3162300" cy="2577273"/>
          </a:xfrm>
          <a:prstGeom prst="rect">
            <a:avLst/>
          </a:prstGeom>
        </p:spPr>
      </p:pic>
      <p:pic>
        <p:nvPicPr>
          <p:cNvPr id="16" name="Picture 15">
            <a:extLst>
              <a:ext uri="{FF2B5EF4-FFF2-40B4-BE49-F238E27FC236}">
                <a16:creationId xmlns:a16="http://schemas.microsoft.com/office/drawing/2014/main" id="{0E71CB2C-FA1C-3340-802A-F1CB07E90AF6}"/>
              </a:ext>
            </a:extLst>
          </p:cNvPr>
          <p:cNvPicPr>
            <a:picLocks noChangeAspect="1"/>
          </p:cNvPicPr>
          <p:nvPr/>
        </p:nvPicPr>
        <p:blipFill>
          <a:blip r:embed="rId8"/>
          <a:stretch>
            <a:fillRect/>
          </a:stretch>
        </p:blipFill>
        <p:spPr>
          <a:xfrm>
            <a:off x="10077450" y="0"/>
            <a:ext cx="2208276" cy="2693020"/>
          </a:xfrm>
          <a:prstGeom prst="rect">
            <a:avLst/>
          </a:prstGeom>
        </p:spPr>
      </p:pic>
      <p:pic>
        <p:nvPicPr>
          <p:cNvPr id="17" name="Picture 16">
            <a:extLst>
              <a:ext uri="{FF2B5EF4-FFF2-40B4-BE49-F238E27FC236}">
                <a16:creationId xmlns:a16="http://schemas.microsoft.com/office/drawing/2014/main" id="{2261C353-C931-A84D-9373-72440D4B1457}"/>
              </a:ext>
            </a:extLst>
          </p:cNvPr>
          <p:cNvPicPr>
            <a:picLocks noChangeAspect="1"/>
          </p:cNvPicPr>
          <p:nvPr/>
        </p:nvPicPr>
        <p:blipFill>
          <a:blip r:embed="rId9"/>
          <a:stretch>
            <a:fillRect/>
          </a:stretch>
        </p:blipFill>
        <p:spPr>
          <a:xfrm>
            <a:off x="3142499" y="3714750"/>
            <a:ext cx="3941380" cy="3143251"/>
          </a:xfrm>
          <a:prstGeom prst="rect">
            <a:avLst/>
          </a:prstGeom>
        </p:spPr>
      </p:pic>
      <p:pic>
        <p:nvPicPr>
          <p:cNvPr id="19" name="Picture 18">
            <a:extLst>
              <a:ext uri="{FF2B5EF4-FFF2-40B4-BE49-F238E27FC236}">
                <a16:creationId xmlns:a16="http://schemas.microsoft.com/office/drawing/2014/main" id="{13CC0873-F93A-D44B-893E-AE382E043938}"/>
              </a:ext>
            </a:extLst>
          </p:cNvPr>
          <p:cNvPicPr>
            <a:picLocks noChangeAspect="1"/>
          </p:cNvPicPr>
          <p:nvPr/>
        </p:nvPicPr>
        <p:blipFill>
          <a:blip r:embed="rId10"/>
          <a:stretch>
            <a:fillRect/>
          </a:stretch>
        </p:blipFill>
        <p:spPr>
          <a:xfrm>
            <a:off x="7772400" y="-202234"/>
            <a:ext cx="2351314" cy="2885048"/>
          </a:xfrm>
          <a:prstGeom prst="rect">
            <a:avLst/>
          </a:prstGeom>
        </p:spPr>
      </p:pic>
      <p:pic>
        <p:nvPicPr>
          <p:cNvPr id="20" name="Picture 19">
            <a:extLst>
              <a:ext uri="{FF2B5EF4-FFF2-40B4-BE49-F238E27FC236}">
                <a16:creationId xmlns:a16="http://schemas.microsoft.com/office/drawing/2014/main" id="{B9B36E3E-69AB-6241-8E77-9C74FC61C8F3}"/>
              </a:ext>
            </a:extLst>
          </p:cNvPr>
          <p:cNvPicPr>
            <a:picLocks noChangeAspect="1"/>
          </p:cNvPicPr>
          <p:nvPr/>
        </p:nvPicPr>
        <p:blipFill>
          <a:blip r:embed="rId11"/>
          <a:stretch>
            <a:fillRect/>
          </a:stretch>
        </p:blipFill>
        <p:spPr>
          <a:xfrm>
            <a:off x="3148961" y="0"/>
            <a:ext cx="4641188" cy="3736157"/>
          </a:xfrm>
          <a:prstGeom prst="rect">
            <a:avLst/>
          </a:prstGeom>
        </p:spPr>
      </p:pic>
      <p:pic>
        <p:nvPicPr>
          <p:cNvPr id="22" name="Content Placeholder 3">
            <a:extLst>
              <a:ext uri="{FF2B5EF4-FFF2-40B4-BE49-F238E27FC236}">
                <a16:creationId xmlns:a16="http://schemas.microsoft.com/office/drawing/2014/main" id="{22198988-D45F-D645-813B-F120A77600B6}"/>
              </a:ext>
            </a:extLst>
          </p:cNvPr>
          <p:cNvPicPr>
            <a:picLocks noGrp="1" noChangeAspect="1"/>
          </p:cNvPicPr>
          <p:nvPr>
            <p:ph idx="1"/>
          </p:nvPr>
        </p:nvPicPr>
        <p:blipFill>
          <a:blip r:embed="rId12"/>
          <a:stretch>
            <a:fillRect/>
          </a:stretch>
        </p:blipFill>
        <p:spPr>
          <a:xfrm>
            <a:off x="0" y="-188357"/>
            <a:ext cx="3143250" cy="2569607"/>
          </a:xfrm>
          <a:prstGeom prst="rect">
            <a:avLst/>
          </a:prstGeom>
        </p:spPr>
      </p:pic>
      <p:sp>
        <p:nvSpPr>
          <p:cNvPr id="3" name="TextBox 2">
            <a:extLst>
              <a:ext uri="{FF2B5EF4-FFF2-40B4-BE49-F238E27FC236}">
                <a16:creationId xmlns:a16="http://schemas.microsoft.com/office/drawing/2014/main" id="{FEFC3979-2F9D-BE4B-B8FD-ADC4BCC9440F}"/>
              </a:ext>
            </a:extLst>
          </p:cNvPr>
          <p:cNvSpPr txBox="1"/>
          <p:nvPr/>
        </p:nvSpPr>
        <p:spPr>
          <a:xfrm>
            <a:off x="8441871" y="2694214"/>
            <a:ext cx="3429000" cy="707886"/>
          </a:xfrm>
          <a:prstGeom prst="rect">
            <a:avLst/>
          </a:prstGeom>
          <a:noFill/>
        </p:spPr>
        <p:txBody>
          <a:bodyPr wrap="square" rtlCol="0">
            <a:spAutoFit/>
          </a:bodyPr>
          <a:lstStyle/>
          <a:p>
            <a:r>
              <a:rPr lang="en-US" sz="2000" dirty="0"/>
              <a:t>Does the power of </a:t>
            </a:r>
            <a:r>
              <a:rPr lang="en-US" sz="2000" dirty="0" err="1"/>
              <a:t>Hatleberg’s</a:t>
            </a:r>
            <a:r>
              <a:rPr lang="en-US" sz="2000" dirty="0"/>
              <a:t> work lie in ambiguity?</a:t>
            </a:r>
          </a:p>
        </p:txBody>
      </p:sp>
      <p:sp>
        <p:nvSpPr>
          <p:cNvPr id="23" name="TextBox 22">
            <a:extLst>
              <a:ext uri="{FF2B5EF4-FFF2-40B4-BE49-F238E27FC236}">
                <a16:creationId xmlns:a16="http://schemas.microsoft.com/office/drawing/2014/main" id="{9532815E-91D4-5544-A941-AE7A0436A356}"/>
              </a:ext>
            </a:extLst>
          </p:cNvPr>
          <p:cNvSpPr txBox="1"/>
          <p:nvPr/>
        </p:nvSpPr>
        <p:spPr>
          <a:xfrm>
            <a:off x="8450839" y="2685253"/>
            <a:ext cx="3429000" cy="707886"/>
          </a:xfrm>
          <a:prstGeom prst="rect">
            <a:avLst/>
          </a:prstGeom>
          <a:noFill/>
        </p:spPr>
        <p:txBody>
          <a:bodyPr wrap="square" rtlCol="0">
            <a:spAutoFit/>
          </a:bodyPr>
          <a:lstStyle/>
          <a:p>
            <a:r>
              <a:rPr lang="en-US" sz="2000" dirty="0"/>
              <a:t>What does the word </a:t>
            </a:r>
            <a:r>
              <a:rPr lang="en-US" sz="2000" i="1" dirty="0"/>
              <a:t>ambiguity </a:t>
            </a:r>
            <a:r>
              <a:rPr lang="en-US" sz="2000" dirty="0"/>
              <a:t>mean?</a:t>
            </a:r>
            <a:endParaRPr lang="en-US" sz="2000" i="1" dirty="0"/>
          </a:p>
        </p:txBody>
      </p:sp>
      <p:sp>
        <p:nvSpPr>
          <p:cNvPr id="25" name="TextBox 24">
            <a:extLst>
              <a:ext uri="{FF2B5EF4-FFF2-40B4-BE49-F238E27FC236}">
                <a16:creationId xmlns:a16="http://schemas.microsoft.com/office/drawing/2014/main" id="{8C5D57BC-855B-2A41-8F53-A4D89E2EB758}"/>
              </a:ext>
            </a:extLst>
          </p:cNvPr>
          <p:cNvSpPr txBox="1"/>
          <p:nvPr/>
        </p:nvSpPr>
        <p:spPr>
          <a:xfrm>
            <a:off x="8603239" y="2837653"/>
            <a:ext cx="3429000" cy="400110"/>
          </a:xfrm>
          <a:prstGeom prst="rect">
            <a:avLst/>
          </a:prstGeom>
          <a:noFill/>
        </p:spPr>
        <p:txBody>
          <a:bodyPr wrap="square" rtlCol="0">
            <a:spAutoFit/>
          </a:bodyPr>
          <a:lstStyle/>
          <a:p>
            <a:endParaRPr lang="en-US" sz="2000" i="1" dirty="0"/>
          </a:p>
        </p:txBody>
      </p:sp>
      <p:sp>
        <p:nvSpPr>
          <p:cNvPr id="4" name="TextBox 3">
            <a:extLst>
              <a:ext uri="{FF2B5EF4-FFF2-40B4-BE49-F238E27FC236}">
                <a16:creationId xmlns:a16="http://schemas.microsoft.com/office/drawing/2014/main" id="{DE9EA2D9-07B0-1D44-AA2B-CCE80E2D0E82}"/>
              </a:ext>
            </a:extLst>
          </p:cNvPr>
          <p:cNvSpPr txBox="1"/>
          <p:nvPr/>
        </p:nvSpPr>
        <p:spPr>
          <a:xfrm>
            <a:off x="8172450" y="2543175"/>
            <a:ext cx="3314700" cy="923925"/>
          </a:xfrm>
          <a:prstGeom prst="rect">
            <a:avLst/>
          </a:prstGeom>
          <a:noFill/>
        </p:spPr>
        <p:txBody>
          <a:bodyPr wrap="square" rtlCol="0">
            <a:spAutoFit/>
          </a:bodyPr>
          <a:lstStyle/>
          <a:p>
            <a:endParaRPr lang="en-US" dirty="0"/>
          </a:p>
        </p:txBody>
      </p:sp>
      <p:sp>
        <p:nvSpPr>
          <p:cNvPr id="26" name="TextBox 25">
            <a:extLst>
              <a:ext uri="{FF2B5EF4-FFF2-40B4-BE49-F238E27FC236}">
                <a16:creationId xmlns:a16="http://schemas.microsoft.com/office/drawing/2014/main" id="{1461F1B4-8BFB-EE41-A702-93986075155B}"/>
              </a:ext>
            </a:extLst>
          </p:cNvPr>
          <p:cNvSpPr txBox="1"/>
          <p:nvPr/>
        </p:nvSpPr>
        <p:spPr>
          <a:xfrm>
            <a:off x="8639175" y="-1676400"/>
            <a:ext cx="3314700" cy="923925"/>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2741653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79EB0C4-7481-1A42-B363-D3EC3E2084AE}"/>
              </a:ext>
            </a:extLst>
          </p:cNvPr>
          <p:cNvPicPr>
            <a:picLocks noChangeAspect="1"/>
          </p:cNvPicPr>
          <p:nvPr/>
        </p:nvPicPr>
        <p:blipFill>
          <a:blip r:embed="rId3"/>
          <a:stretch>
            <a:fillRect/>
          </a:stretch>
        </p:blipFill>
        <p:spPr>
          <a:xfrm>
            <a:off x="4597400" y="0"/>
            <a:ext cx="2997200" cy="4495800"/>
          </a:xfrm>
          <a:prstGeom prst="rect">
            <a:avLst/>
          </a:prstGeom>
        </p:spPr>
      </p:pic>
      <p:pic>
        <p:nvPicPr>
          <p:cNvPr id="6" name="Picture 5">
            <a:extLst>
              <a:ext uri="{FF2B5EF4-FFF2-40B4-BE49-F238E27FC236}">
                <a16:creationId xmlns:a16="http://schemas.microsoft.com/office/drawing/2014/main" id="{546E8BC0-0665-9941-A6DB-826E13FC8AB6}"/>
              </a:ext>
            </a:extLst>
          </p:cNvPr>
          <p:cNvPicPr>
            <a:picLocks noChangeAspect="1"/>
          </p:cNvPicPr>
          <p:nvPr/>
        </p:nvPicPr>
        <p:blipFill>
          <a:blip r:embed="rId4"/>
          <a:stretch>
            <a:fillRect/>
          </a:stretch>
        </p:blipFill>
        <p:spPr>
          <a:xfrm>
            <a:off x="728133" y="-728133"/>
            <a:ext cx="3014133" cy="4521200"/>
          </a:xfrm>
          <a:prstGeom prst="rect">
            <a:avLst/>
          </a:prstGeom>
        </p:spPr>
      </p:pic>
      <p:pic>
        <p:nvPicPr>
          <p:cNvPr id="8" name="Picture 7">
            <a:extLst>
              <a:ext uri="{FF2B5EF4-FFF2-40B4-BE49-F238E27FC236}">
                <a16:creationId xmlns:a16="http://schemas.microsoft.com/office/drawing/2014/main" id="{2FF12CC7-D6AA-DD4B-912D-5C5547610652}"/>
              </a:ext>
            </a:extLst>
          </p:cNvPr>
          <p:cNvPicPr>
            <a:picLocks noChangeAspect="1"/>
          </p:cNvPicPr>
          <p:nvPr/>
        </p:nvPicPr>
        <p:blipFill>
          <a:blip r:embed="rId5"/>
          <a:stretch>
            <a:fillRect/>
          </a:stretch>
        </p:blipFill>
        <p:spPr>
          <a:xfrm>
            <a:off x="9042401" y="-821266"/>
            <a:ext cx="2675467" cy="4013200"/>
          </a:xfrm>
          <a:prstGeom prst="rect">
            <a:avLst/>
          </a:prstGeom>
        </p:spPr>
      </p:pic>
      <p:pic>
        <p:nvPicPr>
          <p:cNvPr id="9" name="Picture 8">
            <a:extLst>
              <a:ext uri="{FF2B5EF4-FFF2-40B4-BE49-F238E27FC236}">
                <a16:creationId xmlns:a16="http://schemas.microsoft.com/office/drawing/2014/main" id="{678A4702-8FDF-8D45-A9A0-9C192EBF98D7}"/>
              </a:ext>
            </a:extLst>
          </p:cNvPr>
          <p:cNvPicPr>
            <a:picLocks noChangeAspect="1"/>
          </p:cNvPicPr>
          <p:nvPr/>
        </p:nvPicPr>
        <p:blipFill>
          <a:blip r:embed="rId6"/>
          <a:stretch>
            <a:fillRect/>
          </a:stretch>
        </p:blipFill>
        <p:spPr>
          <a:xfrm>
            <a:off x="0" y="1608666"/>
            <a:ext cx="2675467" cy="4013201"/>
          </a:xfrm>
          <a:prstGeom prst="rect">
            <a:avLst/>
          </a:prstGeom>
        </p:spPr>
      </p:pic>
      <p:pic>
        <p:nvPicPr>
          <p:cNvPr id="10" name="Picture 9">
            <a:extLst>
              <a:ext uri="{FF2B5EF4-FFF2-40B4-BE49-F238E27FC236}">
                <a16:creationId xmlns:a16="http://schemas.microsoft.com/office/drawing/2014/main" id="{A0903191-CF79-F74A-942C-6DA75C4249FB}"/>
              </a:ext>
            </a:extLst>
          </p:cNvPr>
          <p:cNvPicPr>
            <a:picLocks noChangeAspect="1"/>
          </p:cNvPicPr>
          <p:nvPr/>
        </p:nvPicPr>
        <p:blipFill>
          <a:blip r:embed="rId7"/>
          <a:stretch>
            <a:fillRect/>
          </a:stretch>
        </p:blipFill>
        <p:spPr>
          <a:xfrm>
            <a:off x="6423377" y="2180166"/>
            <a:ext cx="2635955" cy="3953933"/>
          </a:xfrm>
          <a:prstGeom prst="rect">
            <a:avLst/>
          </a:prstGeom>
        </p:spPr>
      </p:pic>
      <p:pic>
        <p:nvPicPr>
          <p:cNvPr id="5" name="Picture 4">
            <a:extLst>
              <a:ext uri="{FF2B5EF4-FFF2-40B4-BE49-F238E27FC236}">
                <a16:creationId xmlns:a16="http://schemas.microsoft.com/office/drawing/2014/main" id="{163D93C7-9FEC-2148-B83B-40F29875A1B6}"/>
              </a:ext>
            </a:extLst>
          </p:cNvPr>
          <p:cNvPicPr>
            <a:picLocks noChangeAspect="1"/>
          </p:cNvPicPr>
          <p:nvPr/>
        </p:nvPicPr>
        <p:blipFill>
          <a:blip r:embed="rId8"/>
          <a:stretch>
            <a:fillRect/>
          </a:stretch>
        </p:blipFill>
        <p:spPr>
          <a:xfrm>
            <a:off x="3228623" y="2260601"/>
            <a:ext cx="2579511" cy="3869267"/>
          </a:xfrm>
          <a:prstGeom prst="rect">
            <a:avLst/>
          </a:prstGeom>
        </p:spPr>
      </p:pic>
      <p:pic>
        <p:nvPicPr>
          <p:cNvPr id="7" name="Picture 6">
            <a:extLst>
              <a:ext uri="{FF2B5EF4-FFF2-40B4-BE49-F238E27FC236}">
                <a16:creationId xmlns:a16="http://schemas.microsoft.com/office/drawing/2014/main" id="{C147E81F-BDA7-ED4D-A084-FB369C4CE04F}"/>
              </a:ext>
            </a:extLst>
          </p:cNvPr>
          <p:cNvPicPr>
            <a:picLocks noChangeAspect="1"/>
          </p:cNvPicPr>
          <p:nvPr/>
        </p:nvPicPr>
        <p:blipFill>
          <a:blip r:embed="rId9"/>
          <a:stretch>
            <a:fillRect/>
          </a:stretch>
        </p:blipFill>
        <p:spPr>
          <a:xfrm>
            <a:off x="9516533" y="1718733"/>
            <a:ext cx="2675467" cy="4013200"/>
          </a:xfrm>
          <a:prstGeom prst="rect">
            <a:avLst/>
          </a:prstGeom>
        </p:spPr>
      </p:pic>
    </p:spTree>
    <p:extLst>
      <p:ext uri="{BB962C8B-B14F-4D97-AF65-F5344CB8AC3E}">
        <p14:creationId xmlns:p14="http://schemas.microsoft.com/office/powerpoint/2010/main" val="2097555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985BA18-2462-E241-91D6-322580ABCD85}"/>
              </a:ext>
            </a:extLst>
          </p:cNvPr>
          <p:cNvSpPr>
            <a:spLocks noGrp="1"/>
          </p:cNvSpPr>
          <p:nvPr>
            <p:ph idx="4294967295"/>
          </p:nvPr>
        </p:nvSpPr>
        <p:spPr>
          <a:xfrm>
            <a:off x="3714750" y="95534"/>
            <a:ext cx="8477250" cy="5409916"/>
          </a:xfrm>
        </p:spPr>
        <p:txBody>
          <a:bodyPr>
            <a:noAutofit/>
          </a:bodyPr>
          <a:lstStyle/>
          <a:p>
            <a:pPr marL="0" indent="0">
              <a:lnSpc>
                <a:spcPct val="100000"/>
              </a:lnSpc>
              <a:spcBef>
                <a:spcPts val="0"/>
              </a:spcBef>
              <a:buNone/>
            </a:pPr>
            <a:r>
              <a:rPr lang="en-US" sz="2900" dirty="0"/>
              <a:t>“Ultimately supplying the backstory is problematic, because it can overpower the leaps of imagination a viewer can take all on their own. One of the things I like most about a photograph is that it’s silent, so the viewer’s personal invention and interpretation are in- </a:t>
            </a:r>
            <a:r>
              <a:rPr lang="en-US" sz="2900" dirty="0" err="1"/>
              <a:t>vited</a:t>
            </a:r>
            <a:r>
              <a:rPr lang="en-US" sz="2900" dirty="0"/>
              <a:t> to govern the meaning of a picture. For this rea- son I don’t want my pictures to assert what is hap-</a:t>
            </a:r>
            <a:r>
              <a:rPr lang="en-US" sz="2900" dirty="0" err="1"/>
              <a:t>pening</a:t>
            </a:r>
            <a:r>
              <a:rPr lang="en-US" sz="2900" dirty="0"/>
              <a:t>, but rather suggest what might be happening. The best pictures depict a moment that is interesting precisely because of its lack of narrative clarity. They tempt us to believe a narrative structure while at the same time deliberately withholding that narrative, so the viewer's response can only be wonder</a:t>
            </a:r>
            <a:r>
              <a:rPr lang="en-US" sz="2900" i="1" dirty="0"/>
              <a:t>.” </a:t>
            </a:r>
          </a:p>
          <a:p>
            <a:pPr marL="0" indent="0">
              <a:lnSpc>
                <a:spcPct val="100000"/>
              </a:lnSpc>
              <a:spcBef>
                <a:spcPts val="0"/>
              </a:spcBef>
              <a:buNone/>
            </a:pPr>
            <a:endParaRPr lang="en-US" sz="2900" i="1" dirty="0"/>
          </a:p>
          <a:p>
            <a:pPr marL="0" indent="0" algn="r">
              <a:lnSpc>
                <a:spcPct val="100000"/>
              </a:lnSpc>
              <a:spcBef>
                <a:spcPts val="0"/>
              </a:spcBef>
              <a:buNone/>
            </a:pPr>
            <a:r>
              <a:rPr lang="en-US" sz="2900" i="1" dirty="0">
                <a:solidFill>
                  <a:schemeClr val="bg1"/>
                </a:solidFill>
              </a:rPr>
              <a:t>Curran </a:t>
            </a:r>
            <a:r>
              <a:rPr lang="en-US" sz="2900" i="1" dirty="0" err="1">
                <a:solidFill>
                  <a:schemeClr val="bg1"/>
                </a:solidFill>
              </a:rPr>
              <a:t>Hatleberg</a:t>
            </a:r>
            <a:r>
              <a:rPr lang="en-US" sz="2900" i="1" dirty="0">
                <a:solidFill>
                  <a:schemeClr val="bg1"/>
                </a:solidFill>
              </a:rPr>
              <a:t> </a:t>
            </a:r>
            <a:r>
              <a:rPr lang="en-US" sz="2900" dirty="0">
                <a:solidFill>
                  <a:schemeClr val="bg1"/>
                </a:solidFill>
              </a:rPr>
              <a:t>(2014)</a:t>
            </a:r>
            <a:endParaRPr lang="en-US" sz="2900" i="1" dirty="0">
              <a:solidFill>
                <a:schemeClr val="bg1"/>
              </a:solidFill>
            </a:endParaRPr>
          </a:p>
        </p:txBody>
      </p:sp>
      <p:pic>
        <p:nvPicPr>
          <p:cNvPr id="4" name="Picture 3">
            <a:extLst>
              <a:ext uri="{FF2B5EF4-FFF2-40B4-BE49-F238E27FC236}">
                <a16:creationId xmlns:a16="http://schemas.microsoft.com/office/drawing/2014/main" id="{364C0686-0060-544B-9CB5-90D9E7C918D6}"/>
              </a:ext>
            </a:extLst>
          </p:cNvPr>
          <p:cNvPicPr>
            <a:picLocks noChangeAspect="1"/>
          </p:cNvPicPr>
          <p:nvPr/>
        </p:nvPicPr>
        <p:blipFill>
          <a:blip r:embed="rId3"/>
          <a:stretch>
            <a:fillRect/>
          </a:stretch>
        </p:blipFill>
        <p:spPr>
          <a:xfrm>
            <a:off x="165099" y="2099733"/>
            <a:ext cx="3513667" cy="2810934"/>
          </a:xfrm>
          <a:prstGeom prst="rect">
            <a:avLst/>
          </a:prstGeom>
        </p:spPr>
      </p:pic>
      <p:sp>
        <p:nvSpPr>
          <p:cNvPr id="5" name="TextBox 4">
            <a:extLst>
              <a:ext uri="{FF2B5EF4-FFF2-40B4-BE49-F238E27FC236}">
                <a16:creationId xmlns:a16="http://schemas.microsoft.com/office/drawing/2014/main" id="{B90D03DC-3BCC-AF46-9918-F379CF99C6DD}"/>
              </a:ext>
            </a:extLst>
          </p:cNvPr>
          <p:cNvSpPr txBox="1"/>
          <p:nvPr/>
        </p:nvSpPr>
        <p:spPr>
          <a:xfrm>
            <a:off x="118534" y="4910668"/>
            <a:ext cx="2856678" cy="553998"/>
          </a:xfrm>
          <a:prstGeom prst="rect">
            <a:avLst/>
          </a:prstGeom>
          <a:noFill/>
        </p:spPr>
        <p:txBody>
          <a:bodyPr wrap="square" rtlCol="0">
            <a:spAutoFit/>
          </a:bodyPr>
          <a:lstStyle/>
          <a:p>
            <a:r>
              <a:rPr lang="en-US" sz="3000" i="1" dirty="0"/>
              <a:t>Laurie, </a:t>
            </a:r>
            <a:r>
              <a:rPr lang="en-US" sz="3000" dirty="0"/>
              <a:t>2010</a:t>
            </a:r>
          </a:p>
        </p:txBody>
      </p:sp>
    </p:spTree>
    <p:extLst>
      <p:ext uri="{BB962C8B-B14F-4D97-AF65-F5344CB8AC3E}">
        <p14:creationId xmlns:p14="http://schemas.microsoft.com/office/powerpoint/2010/main" val="11515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E4D2F-C6FC-764C-B93A-FC123531FBAF}"/>
              </a:ext>
            </a:extLst>
          </p:cNvPr>
          <p:cNvSpPr>
            <a:spLocks noGrp="1"/>
          </p:cNvSpPr>
          <p:nvPr>
            <p:ph type="title"/>
          </p:nvPr>
        </p:nvSpPr>
        <p:spPr/>
        <p:txBody>
          <a:bodyPr>
            <a:normAutofit/>
          </a:bodyPr>
          <a:lstStyle/>
          <a:p>
            <a:r>
              <a:rPr lang="en-US" sz="4000" dirty="0"/>
              <a:t>“Road Trip” Exhibition</a:t>
            </a:r>
          </a:p>
        </p:txBody>
      </p:sp>
      <p:sp>
        <p:nvSpPr>
          <p:cNvPr id="3" name="Content Placeholder 2">
            <a:extLst>
              <a:ext uri="{FF2B5EF4-FFF2-40B4-BE49-F238E27FC236}">
                <a16:creationId xmlns:a16="http://schemas.microsoft.com/office/drawing/2014/main" id="{153871A2-BED7-804E-B6A1-5A43A780DB38}"/>
              </a:ext>
            </a:extLst>
          </p:cNvPr>
          <p:cNvSpPr>
            <a:spLocks noGrp="1"/>
          </p:cNvSpPr>
          <p:nvPr>
            <p:ph idx="1"/>
          </p:nvPr>
        </p:nvSpPr>
        <p:spPr>
          <a:xfrm>
            <a:off x="1451578" y="2015732"/>
            <a:ext cx="10326439" cy="4037749"/>
          </a:xfrm>
        </p:spPr>
        <p:txBody>
          <a:bodyPr>
            <a:noAutofit/>
          </a:bodyPr>
          <a:lstStyle/>
          <a:p>
            <a:pPr marL="0" lvl="0" indent="0">
              <a:buNone/>
            </a:pPr>
            <a:r>
              <a:rPr lang="en-US" sz="2500" dirty="0">
                <a:latin typeface="+mj-lt"/>
                <a:cs typeface="Arial" panose="020B0604020202020204" pitchFamily="34" charset="0"/>
              </a:rPr>
              <a:t>Think about the state/city/town/community you live in. </a:t>
            </a:r>
          </a:p>
          <a:p>
            <a:pPr lvl="1"/>
            <a:r>
              <a:rPr lang="en-US" sz="2500" dirty="0">
                <a:latin typeface="+mj-lt"/>
                <a:cs typeface="Arial" panose="020B0604020202020204" pitchFamily="34" charset="0"/>
              </a:rPr>
              <a:t>What would you include if they were to photograph a “collection of subdued moments… across the less-travelled reaches of the state” (Jacobs, 2016, para 1)? </a:t>
            </a:r>
          </a:p>
          <a:p>
            <a:pPr marL="0" lvl="0" indent="0">
              <a:buNone/>
            </a:pPr>
            <a:r>
              <a:rPr lang="en-US" sz="2500" dirty="0">
                <a:latin typeface="+mj-lt"/>
                <a:cs typeface="Arial" panose="020B0604020202020204" pitchFamily="34" charset="0"/>
              </a:rPr>
              <a:t>Create your own “Road Trip” exhibition. Through original artwork (e.g., pictures on cell phone) or gathering artwork from various sources, create an exhibition of at least 4 works that represent the “subdued moments” and “less-travelled” portions of the state/city/town/community you live in. </a:t>
            </a:r>
          </a:p>
          <a:p>
            <a:endParaRPr lang="en-US" sz="2500" dirty="0">
              <a:latin typeface="+mj-lt"/>
              <a:cs typeface="Arial" panose="020B0604020202020204" pitchFamily="34" charset="0"/>
            </a:endParaRPr>
          </a:p>
        </p:txBody>
      </p:sp>
    </p:spTree>
    <p:extLst>
      <p:ext uri="{BB962C8B-B14F-4D97-AF65-F5344CB8AC3E}">
        <p14:creationId xmlns:p14="http://schemas.microsoft.com/office/powerpoint/2010/main" val="24407855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BD22B-4A44-5F44-A898-A81FFD01A6B4}"/>
              </a:ext>
            </a:extLst>
          </p:cNvPr>
          <p:cNvSpPr>
            <a:spLocks noGrp="1"/>
          </p:cNvSpPr>
          <p:nvPr>
            <p:ph type="title"/>
          </p:nvPr>
        </p:nvSpPr>
        <p:spPr>
          <a:xfrm>
            <a:off x="586854" y="838656"/>
            <a:ext cx="11054686" cy="1049235"/>
          </a:xfrm>
        </p:spPr>
        <p:txBody>
          <a:bodyPr>
            <a:noAutofit/>
          </a:bodyPr>
          <a:lstStyle/>
          <a:p>
            <a:pPr algn="ctr"/>
            <a:r>
              <a:rPr lang="en-US" sz="3600" dirty="0"/>
              <a:t>President Eisenhower’s Highway act of 1956</a:t>
            </a:r>
          </a:p>
        </p:txBody>
      </p:sp>
      <p:pic>
        <p:nvPicPr>
          <p:cNvPr id="4" name="Content Placeholder 3">
            <a:extLst>
              <a:ext uri="{FF2B5EF4-FFF2-40B4-BE49-F238E27FC236}">
                <a16:creationId xmlns:a16="http://schemas.microsoft.com/office/drawing/2014/main" id="{60A3EE24-04F5-1546-BDA8-9F61DEAB8082}"/>
              </a:ext>
            </a:extLst>
          </p:cNvPr>
          <p:cNvPicPr>
            <a:picLocks noGrp="1" noChangeAspect="1"/>
          </p:cNvPicPr>
          <p:nvPr>
            <p:ph idx="1"/>
          </p:nvPr>
        </p:nvPicPr>
        <p:blipFill>
          <a:blip r:embed="rId3"/>
          <a:stretch>
            <a:fillRect/>
          </a:stretch>
        </p:blipFill>
        <p:spPr>
          <a:xfrm>
            <a:off x="2472906" y="1887891"/>
            <a:ext cx="7246188" cy="4615507"/>
          </a:xfrm>
          <a:prstGeom prst="rect">
            <a:avLst/>
          </a:prstGeom>
        </p:spPr>
      </p:pic>
    </p:spTree>
    <p:extLst>
      <p:ext uri="{BB962C8B-B14F-4D97-AF65-F5344CB8AC3E}">
        <p14:creationId xmlns:p14="http://schemas.microsoft.com/office/powerpoint/2010/main" val="24485577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BD22B-4A44-5F44-A898-A81FFD01A6B4}"/>
              </a:ext>
            </a:extLst>
          </p:cNvPr>
          <p:cNvSpPr>
            <a:spLocks noGrp="1"/>
          </p:cNvSpPr>
          <p:nvPr>
            <p:ph type="title"/>
          </p:nvPr>
        </p:nvSpPr>
        <p:spPr>
          <a:xfrm>
            <a:off x="1560761" y="238684"/>
            <a:ext cx="9603275" cy="1049235"/>
          </a:xfrm>
        </p:spPr>
        <p:txBody>
          <a:bodyPr>
            <a:noAutofit/>
          </a:bodyPr>
          <a:lstStyle/>
          <a:p>
            <a:pPr algn="ctr"/>
            <a:r>
              <a:rPr lang="en-US" sz="3600" dirty="0"/>
              <a:t>Historical “road trips”</a:t>
            </a:r>
            <a:br>
              <a:rPr lang="en-US" sz="3600" dirty="0"/>
            </a:br>
            <a:r>
              <a:rPr lang="en-US" sz="3600" dirty="0"/>
              <a:t> </a:t>
            </a:r>
            <a:br>
              <a:rPr lang="en-US" sz="3600" dirty="0"/>
            </a:br>
            <a:r>
              <a:rPr lang="en-US" sz="3600" dirty="0"/>
              <a:t>Think-write-Pair-share</a:t>
            </a:r>
          </a:p>
        </p:txBody>
      </p:sp>
      <p:sp>
        <p:nvSpPr>
          <p:cNvPr id="3" name="Content Placeholder 2">
            <a:extLst>
              <a:ext uri="{FF2B5EF4-FFF2-40B4-BE49-F238E27FC236}">
                <a16:creationId xmlns:a16="http://schemas.microsoft.com/office/drawing/2014/main" id="{AC7CFAF0-A4FD-8341-900F-A7C636A7FA40}"/>
              </a:ext>
            </a:extLst>
          </p:cNvPr>
          <p:cNvSpPr>
            <a:spLocks noGrp="1"/>
          </p:cNvSpPr>
          <p:nvPr>
            <p:ph idx="1"/>
          </p:nvPr>
        </p:nvSpPr>
        <p:spPr>
          <a:xfrm>
            <a:off x="1451579" y="1853754"/>
            <a:ext cx="10740421" cy="3852805"/>
          </a:xfrm>
        </p:spPr>
        <p:txBody>
          <a:bodyPr>
            <a:noAutofit/>
          </a:bodyPr>
          <a:lstStyle/>
          <a:p>
            <a:r>
              <a:rPr lang="en-US" sz="3500" dirty="0"/>
              <a:t>THINK about all the ”road trips” that have shaped history</a:t>
            </a:r>
          </a:p>
          <a:p>
            <a:r>
              <a:rPr lang="en-US" sz="3500" dirty="0"/>
              <a:t>WRITE your ideas down</a:t>
            </a:r>
          </a:p>
          <a:p>
            <a:r>
              <a:rPr lang="en-US" sz="3500" dirty="0"/>
              <a:t>PAIR with a partner and share your thoughts. Write all ideas down. </a:t>
            </a:r>
          </a:p>
          <a:p>
            <a:r>
              <a:rPr lang="en-US" sz="3500" dirty="0"/>
              <a:t>SHARE list with the class</a:t>
            </a:r>
          </a:p>
        </p:txBody>
      </p:sp>
    </p:spTree>
    <p:extLst>
      <p:ext uri="{BB962C8B-B14F-4D97-AF65-F5344CB8AC3E}">
        <p14:creationId xmlns:p14="http://schemas.microsoft.com/office/powerpoint/2010/main" val="41618449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C0150-3E5F-BA47-9FE3-43F49D7F4811}"/>
              </a:ext>
            </a:extLst>
          </p:cNvPr>
          <p:cNvSpPr>
            <a:spLocks noGrp="1"/>
          </p:cNvSpPr>
          <p:nvPr>
            <p:ph type="title"/>
          </p:nvPr>
        </p:nvSpPr>
        <p:spPr/>
        <p:txBody>
          <a:bodyPr>
            <a:normAutofit/>
          </a:bodyPr>
          <a:lstStyle/>
          <a:p>
            <a:r>
              <a:rPr lang="en-US" sz="4000" dirty="0"/>
              <a:t>Historical “road trips”</a:t>
            </a:r>
          </a:p>
        </p:txBody>
      </p:sp>
      <p:sp>
        <p:nvSpPr>
          <p:cNvPr id="3" name="Content Placeholder 2">
            <a:extLst>
              <a:ext uri="{FF2B5EF4-FFF2-40B4-BE49-F238E27FC236}">
                <a16:creationId xmlns:a16="http://schemas.microsoft.com/office/drawing/2014/main" id="{8EEB2D32-2000-F042-A23D-083F40CFC049}"/>
              </a:ext>
            </a:extLst>
          </p:cNvPr>
          <p:cNvSpPr>
            <a:spLocks noGrp="1"/>
          </p:cNvSpPr>
          <p:nvPr>
            <p:ph idx="1"/>
          </p:nvPr>
        </p:nvSpPr>
        <p:spPr/>
        <p:txBody>
          <a:bodyPr>
            <a:noAutofit/>
          </a:bodyPr>
          <a:lstStyle/>
          <a:p>
            <a:r>
              <a:rPr lang="en-US" sz="3600" dirty="0"/>
              <a:t>Westward Expansion</a:t>
            </a:r>
          </a:p>
          <a:p>
            <a:r>
              <a:rPr lang="en-US" sz="3600" dirty="0"/>
              <a:t>The Silk Road</a:t>
            </a:r>
          </a:p>
          <a:p>
            <a:r>
              <a:rPr lang="en-US" sz="3600" dirty="0"/>
              <a:t>Ibn Battuta “The Travels”</a:t>
            </a:r>
          </a:p>
          <a:p>
            <a:r>
              <a:rPr lang="en-US" sz="3600" dirty="0"/>
              <a:t>Age of Exploration</a:t>
            </a:r>
          </a:p>
          <a:p>
            <a:r>
              <a:rPr lang="en-US" sz="3600" dirty="0"/>
              <a:t>Indian Ocean Trade</a:t>
            </a:r>
          </a:p>
        </p:txBody>
      </p:sp>
    </p:spTree>
    <p:extLst>
      <p:ext uri="{BB962C8B-B14F-4D97-AF65-F5344CB8AC3E}">
        <p14:creationId xmlns:p14="http://schemas.microsoft.com/office/powerpoint/2010/main" val="36000952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52C0-91E8-AF40-86FC-7723ACEA611D}"/>
              </a:ext>
            </a:extLst>
          </p:cNvPr>
          <p:cNvSpPr>
            <a:spLocks noGrp="1"/>
          </p:cNvSpPr>
          <p:nvPr>
            <p:ph type="title"/>
          </p:nvPr>
        </p:nvSpPr>
        <p:spPr/>
        <p:txBody>
          <a:bodyPr>
            <a:normAutofit/>
          </a:bodyPr>
          <a:lstStyle/>
          <a:p>
            <a:r>
              <a:rPr lang="en-US" sz="3600" dirty="0"/>
              <a:t>About the artist: Curran </a:t>
            </a:r>
            <a:r>
              <a:rPr lang="en-US" sz="3600" dirty="0" err="1"/>
              <a:t>Hatleberg</a:t>
            </a:r>
            <a:endParaRPr lang="en-US" sz="3600" dirty="0"/>
          </a:p>
        </p:txBody>
      </p:sp>
      <p:pic>
        <p:nvPicPr>
          <p:cNvPr id="4" name="Content Placeholder 3">
            <a:extLst>
              <a:ext uri="{FF2B5EF4-FFF2-40B4-BE49-F238E27FC236}">
                <a16:creationId xmlns:a16="http://schemas.microsoft.com/office/drawing/2014/main" id="{3E2C6942-0382-4E4A-985B-94CA16154382}"/>
              </a:ext>
            </a:extLst>
          </p:cNvPr>
          <p:cNvPicPr>
            <a:picLocks noGrp="1" noChangeAspect="1"/>
          </p:cNvPicPr>
          <p:nvPr>
            <p:ph idx="1"/>
          </p:nvPr>
        </p:nvPicPr>
        <p:blipFill>
          <a:blip r:embed="rId3"/>
          <a:stretch>
            <a:fillRect/>
          </a:stretch>
        </p:blipFill>
        <p:spPr>
          <a:xfrm>
            <a:off x="3430731" y="2016125"/>
            <a:ext cx="5644862" cy="3449638"/>
          </a:xfrm>
          <a:prstGeom prst="rect">
            <a:avLst/>
          </a:prstGeom>
        </p:spPr>
      </p:pic>
    </p:spTree>
    <p:extLst>
      <p:ext uri="{BB962C8B-B14F-4D97-AF65-F5344CB8AC3E}">
        <p14:creationId xmlns:p14="http://schemas.microsoft.com/office/powerpoint/2010/main" val="34408759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C5306-08DC-8740-A489-3395044B527F}"/>
              </a:ext>
            </a:extLst>
          </p:cNvPr>
          <p:cNvSpPr>
            <a:spLocks noGrp="1"/>
          </p:cNvSpPr>
          <p:nvPr>
            <p:ph type="title"/>
          </p:nvPr>
        </p:nvSpPr>
        <p:spPr/>
        <p:txBody>
          <a:bodyPr>
            <a:normAutofit/>
          </a:bodyPr>
          <a:lstStyle/>
          <a:p>
            <a:r>
              <a:rPr lang="en-US" sz="3600" dirty="0"/>
              <a:t>The Road Trip</a:t>
            </a:r>
          </a:p>
        </p:txBody>
      </p:sp>
      <p:sp>
        <p:nvSpPr>
          <p:cNvPr id="3" name="Content Placeholder 2">
            <a:extLst>
              <a:ext uri="{FF2B5EF4-FFF2-40B4-BE49-F238E27FC236}">
                <a16:creationId xmlns:a16="http://schemas.microsoft.com/office/drawing/2014/main" id="{EBCA98A1-F205-F949-82BC-8BD6D80F5FB0}"/>
              </a:ext>
            </a:extLst>
          </p:cNvPr>
          <p:cNvSpPr>
            <a:spLocks noGrp="1"/>
          </p:cNvSpPr>
          <p:nvPr>
            <p:ph idx="1"/>
          </p:nvPr>
        </p:nvSpPr>
        <p:spPr>
          <a:xfrm>
            <a:off x="1451579" y="2015732"/>
            <a:ext cx="10176314" cy="3450613"/>
          </a:xfrm>
        </p:spPr>
        <p:txBody>
          <a:bodyPr>
            <a:noAutofit/>
          </a:bodyPr>
          <a:lstStyle/>
          <a:p>
            <a:pPr marL="0" indent="0">
              <a:buNone/>
            </a:pPr>
            <a:r>
              <a:rPr lang="en-US" sz="3400" dirty="0"/>
              <a:t>“Initially, it was spawned by a desire to see what I could see and learn something along the way and have an adventure. That being said, all the books and movies I romanticized dealt with this tradition of getting out in the world and getting in a car and traveling. I wanted to see it for myself.”                   </a:t>
            </a:r>
            <a:r>
              <a:rPr lang="en-US" sz="3400" i="1" dirty="0"/>
              <a:t>–Curran </a:t>
            </a:r>
            <a:r>
              <a:rPr lang="en-US" sz="3400" i="1" dirty="0" err="1"/>
              <a:t>Hatleberg</a:t>
            </a:r>
            <a:r>
              <a:rPr lang="en-US" sz="3400" i="1" dirty="0"/>
              <a:t> </a:t>
            </a:r>
            <a:r>
              <a:rPr lang="en-US" sz="3400" dirty="0"/>
              <a:t>(2013)</a:t>
            </a:r>
          </a:p>
        </p:txBody>
      </p:sp>
    </p:spTree>
    <p:extLst>
      <p:ext uri="{BB962C8B-B14F-4D97-AF65-F5344CB8AC3E}">
        <p14:creationId xmlns:p14="http://schemas.microsoft.com/office/powerpoint/2010/main" val="18203433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2A55F2A-F530-D144-8735-20BE4D15E2D0}"/>
              </a:ext>
            </a:extLst>
          </p:cNvPr>
          <p:cNvPicPr>
            <a:picLocks noChangeAspect="1"/>
          </p:cNvPicPr>
          <p:nvPr/>
        </p:nvPicPr>
        <p:blipFill>
          <a:blip r:embed="rId3"/>
          <a:stretch>
            <a:fillRect/>
          </a:stretch>
        </p:blipFill>
        <p:spPr>
          <a:xfrm>
            <a:off x="81644" y="0"/>
            <a:ext cx="6925567" cy="6025243"/>
          </a:xfrm>
          <a:prstGeom prst="rect">
            <a:avLst/>
          </a:prstGeom>
        </p:spPr>
      </p:pic>
      <p:pic>
        <p:nvPicPr>
          <p:cNvPr id="5" name="Picture 4">
            <a:extLst>
              <a:ext uri="{FF2B5EF4-FFF2-40B4-BE49-F238E27FC236}">
                <a16:creationId xmlns:a16="http://schemas.microsoft.com/office/drawing/2014/main" id="{4D1C506A-477B-E44B-97DF-7FC197A936B7}"/>
              </a:ext>
            </a:extLst>
          </p:cNvPr>
          <p:cNvPicPr>
            <a:picLocks noChangeAspect="1"/>
          </p:cNvPicPr>
          <p:nvPr/>
        </p:nvPicPr>
        <p:blipFill>
          <a:blip r:embed="rId4"/>
          <a:stretch>
            <a:fillRect/>
          </a:stretch>
        </p:blipFill>
        <p:spPr>
          <a:xfrm>
            <a:off x="6789370" y="0"/>
            <a:ext cx="5308287" cy="6011635"/>
          </a:xfrm>
          <a:prstGeom prst="rect">
            <a:avLst/>
          </a:prstGeom>
        </p:spPr>
      </p:pic>
    </p:spTree>
    <p:extLst>
      <p:ext uri="{BB962C8B-B14F-4D97-AF65-F5344CB8AC3E}">
        <p14:creationId xmlns:p14="http://schemas.microsoft.com/office/powerpoint/2010/main" val="2990433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6F900-9986-E544-8C9B-0F101CE30700}"/>
              </a:ext>
            </a:extLst>
          </p:cNvPr>
          <p:cNvSpPr>
            <a:spLocks noGrp="1"/>
          </p:cNvSpPr>
          <p:nvPr>
            <p:ph type="title"/>
          </p:nvPr>
        </p:nvSpPr>
        <p:spPr/>
        <p:txBody>
          <a:bodyPr>
            <a:normAutofit/>
          </a:bodyPr>
          <a:lstStyle/>
          <a:p>
            <a:r>
              <a:rPr lang="en-US" sz="4000" i="1" dirty="0"/>
              <a:t>Lost Coast</a:t>
            </a:r>
          </a:p>
        </p:txBody>
      </p:sp>
      <p:pic>
        <p:nvPicPr>
          <p:cNvPr id="8" name="Picture 7">
            <a:extLst>
              <a:ext uri="{FF2B5EF4-FFF2-40B4-BE49-F238E27FC236}">
                <a16:creationId xmlns:a16="http://schemas.microsoft.com/office/drawing/2014/main" id="{2BFC893B-5376-454B-B972-3C181C6A4BC1}"/>
              </a:ext>
            </a:extLst>
          </p:cNvPr>
          <p:cNvPicPr>
            <a:picLocks noChangeAspect="1"/>
          </p:cNvPicPr>
          <p:nvPr/>
        </p:nvPicPr>
        <p:blipFill>
          <a:blip r:embed="rId3"/>
          <a:stretch>
            <a:fillRect/>
          </a:stretch>
        </p:blipFill>
        <p:spPr>
          <a:xfrm>
            <a:off x="2437012" y="1991546"/>
            <a:ext cx="7317976" cy="4866454"/>
          </a:xfrm>
          <a:prstGeom prst="rect">
            <a:avLst/>
          </a:prstGeom>
        </p:spPr>
      </p:pic>
    </p:spTree>
    <p:extLst>
      <p:ext uri="{BB962C8B-B14F-4D97-AF65-F5344CB8AC3E}">
        <p14:creationId xmlns:p14="http://schemas.microsoft.com/office/powerpoint/2010/main" val="3387746213"/>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TotalTime>
  <Words>2303</Words>
  <Application>Microsoft Office PowerPoint</Application>
  <PresentationFormat>Widescreen</PresentationFormat>
  <Paragraphs>171</Paragraphs>
  <Slides>21</Slides>
  <Notes>21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Gill Sans MT</vt:lpstr>
      <vt:lpstr>Gallery</vt:lpstr>
      <vt:lpstr>Curran Hatleberg</vt:lpstr>
      <vt:lpstr>PowerPoint Presentation</vt:lpstr>
      <vt:lpstr>President Eisenhower’s Highway act of 1956</vt:lpstr>
      <vt:lpstr>Historical “road trips”   Think-write-Pair-share</vt:lpstr>
      <vt:lpstr>Historical “road trips”</vt:lpstr>
      <vt:lpstr>About the artist: Curran Hatleberg</vt:lpstr>
      <vt:lpstr>The Road Trip</vt:lpstr>
      <vt:lpstr>PowerPoint Presentation</vt:lpstr>
      <vt:lpstr>Lost Coast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“Road Trip” Exhibition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Curran Hatleberg</dc:title>
  <dc:creator>Ellerbrock, Cheryl</dc:creator>
  <cp:lastModifiedBy>Cruz, Barbara</cp:lastModifiedBy>
  <cp:revision>13</cp:revision>
  <dcterms:created xsi:type="dcterms:W3CDTF">2020-07-01T12:44:20Z</dcterms:created>
  <dcterms:modified xsi:type="dcterms:W3CDTF">2020-08-21T19:45:25Z</dcterms:modified>
</cp:coreProperties>
</file>