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520" autoAdjust="0"/>
  </p:normalViewPr>
  <p:slideViewPr>
    <p:cSldViewPr snapToGrid="0">
      <p:cViewPr varScale="1">
        <p:scale>
          <a:sx n="61" d="100"/>
          <a:sy n="61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E3CFC-B4A4-4D4B-BD2B-C8C6E540620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1B32-4858-4339-AA90-1A3B0D56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narrativ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drigovalenzuela.com/frontiers/erwwmr3kthxx17zcg6we48lakncoq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Teacher:  </a:t>
            </a:r>
            <a:r>
              <a:rPr lang="en-US" dirty="0"/>
              <a:t>What do you think is the </a:t>
            </a:r>
            <a:r>
              <a:rPr lang="en-US" b="1" dirty="0"/>
              <a:t>content </a:t>
            </a:r>
            <a:r>
              <a:rPr lang="en-US" dirty="0"/>
              <a:t>of the photo? (Topic of photo)  What do you think is the </a:t>
            </a:r>
            <a:r>
              <a:rPr lang="en-US" b="1" dirty="0"/>
              <a:t>subject</a:t>
            </a:r>
            <a:r>
              <a:rPr lang="en-US" dirty="0"/>
              <a:t> of the photo? (Main person/people in the photo)  What is the </a:t>
            </a:r>
            <a:r>
              <a:rPr lang="en-US" b="1" dirty="0"/>
              <a:t>landscape</a:t>
            </a:r>
            <a:r>
              <a:rPr lang="en-US" dirty="0"/>
              <a:t> of the photo? (Environment)  What do you think the photo journalist </a:t>
            </a:r>
            <a:r>
              <a:rPr lang="en-US" b="1" dirty="0"/>
              <a:t>expresses</a:t>
            </a:r>
            <a:r>
              <a:rPr lang="en-US" dirty="0"/>
              <a:t> in this image?</a:t>
            </a:r>
          </a:p>
          <a:p>
            <a:endParaRPr lang="en-US" dirty="0"/>
          </a:p>
          <a:p>
            <a:r>
              <a:rPr lang="en-US" i="1" dirty="0"/>
              <a:t>Visual literacy strategies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21B32-4858-4339-AA90-1A3B0D56A4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Teacher:  </a:t>
            </a:r>
            <a:r>
              <a:rPr lang="en-US" dirty="0"/>
              <a:t>This slide contains snapshots from a recent google news search on immigration in the U.S. section.  Pay close attention to the language in the headlines and the content and subject in the images.  </a:t>
            </a:r>
          </a:p>
          <a:p>
            <a:endParaRPr lang="en-US" dirty="0"/>
          </a:p>
          <a:p>
            <a:r>
              <a:rPr lang="en-US" dirty="0"/>
              <a:t>Write down one word of interest from each headline. [4 in total]  Why did you select these words?  What do these words mean to you?  Do these words affect your perception on immigrants?  If so, how?</a:t>
            </a:r>
          </a:p>
          <a:p>
            <a:endParaRPr lang="en-US" dirty="0"/>
          </a:p>
          <a:p>
            <a:r>
              <a:rPr lang="en-US" dirty="0"/>
              <a:t>Write your perception of the content and subject of each photograph.  How does the presentation of content and subject in these images affect your perception on immigration? </a:t>
            </a:r>
          </a:p>
          <a:p>
            <a:endParaRPr lang="en-US" dirty="0"/>
          </a:p>
          <a:p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21B32-4858-4339-AA90-1A3B0D56A4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7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Teacher:  Discuss with students the definition of a narrative and how this applies to headlines and images.  Review your writings from the previous slide.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perceive is the narrative being told in the headlines and images?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Source:  </a:t>
            </a:r>
            <a:r>
              <a:rPr lang="en-US" dirty="0">
                <a:hlinkClick r:id="rId3"/>
              </a:rPr>
              <a:t>https://www.merriam-webster.com/dictionary/narrative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21B32-4858-4339-AA90-1A3B0D56A4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8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Teacher:   As discussed during the presentation “Rodrigo Valenzuela: </a:t>
            </a:r>
            <a:r>
              <a:rPr lang="en-US" sz="1200" dirty="0"/>
              <a:t>Shedding Light on the Human Experience,” the artist sheds a different light on the immigrant experience.  The following is his video titled </a:t>
            </a:r>
            <a:r>
              <a:rPr lang="en-US" sz="1200" i="1" dirty="0"/>
              <a:t>Diamond Box</a:t>
            </a:r>
            <a:r>
              <a:rPr lang="en-US" sz="1200" i="0" dirty="0"/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“As discussed during the presentation ‘Rodrigo Valenzuela: Shedding Light on the Human Experience,’ the artist sheds a different light, or a different narrative, on the immigrant experience.  The following is his video titled Diamond Box.  As we watch the video, write down words of interest and description of the images.”  </a:t>
            </a:r>
          </a:p>
          <a:p>
            <a:r>
              <a:rPr lang="en-US" dirty="0"/>
              <a:t>Play Rodrigo Valenzuela’s Diamond Box.</a:t>
            </a:r>
          </a:p>
          <a:p>
            <a:r>
              <a:rPr lang="en-US" dirty="0"/>
              <a:t>After the video ends, inform students they have a couple of minutes to write down any further thoughts on the video.</a:t>
            </a:r>
          </a:p>
          <a:p>
            <a:r>
              <a:rPr lang="en-US" dirty="0"/>
              <a:t>Ask students:  </a:t>
            </a:r>
          </a:p>
          <a:p>
            <a:r>
              <a:rPr lang="en-US" dirty="0"/>
              <a:t>•	What are words from Diamond Box that interest you? </a:t>
            </a:r>
          </a:p>
          <a:p>
            <a:r>
              <a:rPr lang="en-US" dirty="0"/>
              <a:t>•	What are your perceptions of the images?  </a:t>
            </a:r>
          </a:p>
          <a:p>
            <a:r>
              <a:rPr lang="en-US" dirty="0"/>
              <a:t>•	What is the immigration narrative Valenzuela reveals?</a:t>
            </a:r>
          </a:p>
          <a:p>
            <a:endParaRPr lang="en-US" i="0" dirty="0"/>
          </a:p>
          <a:p>
            <a:r>
              <a:rPr lang="en-US" i="0" dirty="0"/>
              <a:t>The artist intends to humanize the immigrants.  The video reveals stories of crossing the border.  How does this narrative conflict with the narrative found in the headlines and images discussed?  </a:t>
            </a:r>
          </a:p>
          <a:p>
            <a:endParaRPr lang="en-US" i="0" dirty="0"/>
          </a:p>
          <a:p>
            <a:r>
              <a:rPr lang="en-US" i="0" dirty="0"/>
              <a:t>Source:  https://vimeo.com/35288013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21B32-4858-4339-AA90-1A3B0D56A4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6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Teacher:  This is an image from Valenzuela’s </a:t>
            </a:r>
            <a:r>
              <a:rPr lang="en-US" i="1" dirty="0"/>
              <a:t>Frontiers</a:t>
            </a:r>
            <a:r>
              <a:rPr lang="en-US" i="0" dirty="0"/>
              <a:t>.  It is an image of the terrain found along the U.S.-Mexico border.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21B32-4858-4339-AA90-1A3B0D56A4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92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Teacher:  What is the content within this image?  What is the subject?  What is the landscape?  How do these come together to create a narrative?  </a:t>
            </a:r>
          </a:p>
          <a:p>
            <a:endParaRPr lang="en-US" dirty="0"/>
          </a:p>
          <a:p>
            <a:r>
              <a:rPr lang="en-US" dirty="0"/>
              <a:t>Source:  </a:t>
            </a:r>
            <a:r>
              <a:rPr lang="en-US" dirty="0">
                <a:hlinkClick r:id="rId3"/>
              </a:rPr>
              <a:t>http://www.rodrigovalenzuela.com/frontiers/erwwmr3kthxx17zcg6we48lakncoqh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21B32-4858-4339-AA90-1A3B0D56A4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3AFF14-6318-470B-96C0-AEB6D78598C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ED9DB9-5F9A-4D59-AF6F-5111A03F35A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06582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FF14-6318-470B-96C0-AEB6D78598C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9DB9-5F9A-4D59-AF6F-5111A03F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4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FF14-6318-470B-96C0-AEB6D78598C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9DB9-5F9A-4D59-AF6F-5111A03F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FF14-6318-470B-96C0-AEB6D78598C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9DB9-5F9A-4D59-AF6F-5111A03F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7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AFF14-6318-470B-96C0-AEB6D78598C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ED9DB9-5F9A-4D59-AF6F-5111A03F35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5762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FF14-6318-470B-96C0-AEB6D78598C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9DB9-5F9A-4D59-AF6F-5111A03F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FF14-6318-470B-96C0-AEB6D78598C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9DB9-5F9A-4D59-AF6F-5111A03F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1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FF14-6318-470B-96C0-AEB6D78598C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9DB9-5F9A-4D59-AF6F-5111A03F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FF14-6318-470B-96C0-AEB6D78598C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9DB9-5F9A-4D59-AF6F-5111A03F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0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AFF14-6318-470B-96C0-AEB6D78598C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ED9DB9-5F9A-4D59-AF6F-5111A03F35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325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AFF14-6318-470B-96C0-AEB6D78598C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ED9DB9-5F9A-4D59-AF6F-5111A03F35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018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E3AFF14-6318-470B-96C0-AEB6D78598C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EED9DB9-5F9A-4D59-AF6F-5111A03F35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475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5288013?app_id=122963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DBA27-D13E-4F81-940E-E7680D2F4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Borderlands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B6A4F2-BDC6-486F-A0B0-5393E72DE6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Time, Space, and Cognition</a:t>
            </a:r>
          </a:p>
        </p:txBody>
      </p:sp>
    </p:spTree>
    <p:extLst>
      <p:ext uri="{BB962C8B-B14F-4D97-AF65-F5344CB8AC3E}">
        <p14:creationId xmlns:p14="http://schemas.microsoft.com/office/powerpoint/2010/main" val="31164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2568EA2-5C25-4058-B818-3785F6167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7403" y="132095"/>
            <a:ext cx="9737247" cy="65938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818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8F6D8C-EC7A-4CB8-BFDF-A131E42A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5110"/>
            <a:ext cx="9601200" cy="1485900"/>
          </a:xfrm>
        </p:spPr>
        <p:txBody>
          <a:bodyPr/>
          <a:lstStyle/>
          <a:p>
            <a:r>
              <a:rPr lang="en-US" b="1" i="1" dirty="0"/>
              <a:t>What do we see, hear, and read about immigration today?: Snapshots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3C9A60E-0BFD-4D3A-A025-0A08323A3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8999" y="1812108"/>
            <a:ext cx="9391650" cy="53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DFE4BC-F5DC-4591-9962-EB0C1456E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11" y="2493629"/>
            <a:ext cx="6448425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C1D039-B1EF-4DD0-9DD4-2CB9BFB5D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518" y="2502082"/>
            <a:ext cx="3550289" cy="1997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B14CB4-0AD2-4D35-9775-D7FC1262F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524" y="5381891"/>
            <a:ext cx="7477125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A2E17C-CB33-4658-8C4C-26873DDAB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080" y="3974232"/>
            <a:ext cx="3381483" cy="225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4C36B0-002A-4E4D-B6E6-ED735E54C6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7699" y="6012948"/>
            <a:ext cx="8362950" cy="54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500CAD4-5949-4F47-9CB4-53FA8BA297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8896" y="3446296"/>
            <a:ext cx="3550289" cy="18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61772-C8A7-4CA1-A5CE-DCC68AEB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4561"/>
            <a:ext cx="9601200" cy="1485900"/>
          </a:xfrm>
        </p:spPr>
        <p:txBody>
          <a:bodyPr/>
          <a:lstStyle/>
          <a:p>
            <a:r>
              <a:rPr lang="en-US" b="1" i="1" dirty="0"/>
              <a:t>What is a narrative?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0D33B-DA0E-412B-A969-A4C377DD3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1398"/>
            <a:ext cx="9601200" cy="4254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Merriam-Webster Online Dictionary Definition:</a:t>
            </a:r>
          </a:p>
          <a:p>
            <a:pPr marL="0" indent="0">
              <a:buNone/>
            </a:pPr>
            <a:endParaRPr lang="en-US" sz="3600" b="1" i="1" dirty="0"/>
          </a:p>
          <a:p>
            <a:pPr marL="0" indent="0">
              <a:buNone/>
            </a:pPr>
            <a:r>
              <a:rPr lang="en-US" sz="3600" b="1" i="1" dirty="0"/>
              <a:t>“…a way of </a:t>
            </a:r>
            <a:r>
              <a:rPr lang="en-US" sz="3600" b="1" i="1" u="sng" dirty="0"/>
              <a:t>presenting</a:t>
            </a:r>
            <a:r>
              <a:rPr lang="en-US" sz="3600" b="1" i="1" dirty="0"/>
              <a:t> or understanding </a:t>
            </a:r>
            <a:r>
              <a:rPr lang="en-US" sz="3600" b="1" i="1" u="sng" dirty="0"/>
              <a:t>a situation or series of events that </a:t>
            </a:r>
            <a:r>
              <a:rPr lang="en-US" sz="3600" b="1" i="1" u="sng" dirty="0" smtClean="0"/>
              <a:t>reflect </a:t>
            </a:r>
            <a:r>
              <a:rPr lang="en-US" sz="3600" b="1" i="1" u="sng" dirty="0"/>
              <a:t>and </a:t>
            </a:r>
            <a:r>
              <a:rPr lang="en-US" sz="3600" b="1" i="1" u="sng" dirty="0" smtClean="0"/>
              <a:t>promote </a:t>
            </a:r>
            <a:r>
              <a:rPr lang="en-US" sz="3600" b="1" i="1" u="sng" dirty="0"/>
              <a:t>a particular point of view </a:t>
            </a:r>
            <a:r>
              <a:rPr lang="en-US" sz="3600" b="1" i="1" dirty="0"/>
              <a:t>or set of values…”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370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8DF0FC-9863-4F0C-A2FF-A44390396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920" y="202920"/>
            <a:ext cx="10740217" cy="619016"/>
          </a:xfrm>
        </p:spPr>
        <p:txBody>
          <a:bodyPr>
            <a:noAutofit/>
          </a:bodyPr>
          <a:lstStyle/>
          <a:p>
            <a:r>
              <a:rPr lang="en-US" b="1" dirty="0"/>
              <a:t>Rodrigo Valenzuela’s </a:t>
            </a:r>
            <a:r>
              <a:rPr lang="en-US" b="1" i="1" dirty="0"/>
              <a:t>Diamond </a:t>
            </a:r>
            <a:r>
              <a:rPr lang="en-US" b="1" i="1" dirty="0" smtClean="0"/>
              <a:t>Box (2013)</a:t>
            </a:r>
            <a:endParaRPr lang="en-US" b="1" dirty="0"/>
          </a:p>
        </p:txBody>
      </p:sp>
      <p:pic>
        <p:nvPicPr>
          <p:cNvPr id="4" name="Online Media 3" title="Diamond box">
            <a:hlinkClick r:id="" action="ppaction://media"/>
            <a:extLst>
              <a:ext uri="{FF2B5EF4-FFF2-40B4-BE49-F238E27FC236}">
                <a16:creationId xmlns:a16="http://schemas.microsoft.com/office/drawing/2014/main" xmlns="" id="{C3F70E1C-3982-4E1E-BB72-E9FAD545ACC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30849" y="1160982"/>
            <a:ext cx="9601200" cy="54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172223-67A5-4525-8909-A6531265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222" y="274836"/>
            <a:ext cx="10705672" cy="1153274"/>
          </a:xfrm>
        </p:spPr>
        <p:txBody>
          <a:bodyPr>
            <a:noAutofit/>
          </a:bodyPr>
          <a:lstStyle/>
          <a:p>
            <a:r>
              <a:rPr lang="en-US" b="1" i="1" dirty="0"/>
              <a:t>Rodrigo Valenzuela’s Frontiers </a:t>
            </a:r>
            <a:r>
              <a:rPr lang="en-US" b="1" dirty="0"/>
              <a:t>(Installation) </a:t>
            </a:r>
            <a:endParaRPr lang="en-US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3F410F-CB2C-459B-9DAC-756281741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305" y="956264"/>
            <a:ext cx="8671389" cy="578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8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EB8935-5344-47C6-ABDF-C7D8456D1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07646"/>
            <a:ext cx="9974138" cy="66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0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586CC-C355-4829-843E-A32AAA21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46758"/>
            <a:ext cx="9601200" cy="773130"/>
          </a:xfrm>
        </p:spPr>
        <p:txBody>
          <a:bodyPr/>
          <a:lstStyle/>
          <a:p>
            <a:pPr algn="ctr"/>
            <a:r>
              <a:rPr lang="en-US" b="1" i="1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B34B9-344C-4614-A25B-A008B6D5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52" y="1119888"/>
            <a:ext cx="11072648" cy="4316002"/>
          </a:xfrm>
        </p:spPr>
        <p:txBody>
          <a:bodyPr>
            <a:noAutofit/>
          </a:bodyPr>
          <a:lstStyle/>
          <a:p>
            <a:r>
              <a:rPr lang="en-US" sz="3000" dirty="0"/>
              <a:t>Select a contemporary issue/movement important to you</a:t>
            </a:r>
          </a:p>
          <a:p>
            <a:pPr lvl="1"/>
            <a:r>
              <a:rPr lang="en-US" sz="3000" dirty="0"/>
              <a:t>Examples:  climate change, Black lives matter, women’s rights, LGBTQ+ rights, 1</a:t>
            </a:r>
            <a:r>
              <a:rPr lang="en-US" sz="3000" baseline="30000" dirty="0"/>
              <a:t>st</a:t>
            </a:r>
            <a:r>
              <a:rPr lang="en-US" sz="3000" dirty="0"/>
              <a:t> Amendment (gun rights), </a:t>
            </a:r>
            <a:r>
              <a:rPr lang="en-US" sz="3000" dirty="0" smtClean="0"/>
              <a:t>etc.</a:t>
            </a:r>
          </a:p>
          <a:p>
            <a:r>
              <a:rPr lang="en-US" sz="3000" dirty="0" smtClean="0"/>
              <a:t>Conduct a news search on the issue</a:t>
            </a:r>
          </a:p>
          <a:p>
            <a:pPr lvl="1"/>
            <a:r>
              <a:rPr lang="en-US" sz="3000" dirty="0" smtClean="0"/>
              <a:t>Select </a:t>
            </a:r>
            <a:r>
              <a:rPr lang="en-US" sz="3000" dirty="0"/>
              <a:t>and copy four headlines</a:t>
            </a:r>
          </a:p>
          <a:p>
            <a:pPr lvl="1"/>
            <a:r>
              <a:rPr lang="en-US" sz="3000" dirty="0"/>
              <a:t>Write a paragraph on your perception of the narrative found in the media</a:t>
            </a:r>
          </a:p>
          <a:p>
            <a:r>
              <a:rPr lang="en-US" sz="3000" dirty="0"/>
              <a:t>Create an image </a:t>
            </a:r>
          </a:p>
          <a:p>
            <a:pPr lvl="1"/>
            <a:r>
              <a:rPr lang="en-US" sz="3000" dirty="0"/>
              <a:t>Write and prepare to discuss: </a:t>
            </a:r>
            <a:endParaRPr lang="en-US" sz="3000" dirty="0" smtClean="0"/>
          </a:p>
          <a:p>
            <a:pPr marL="1044702" lvl="1" indent="-514350">
              <a:buAutoNum type="arabicParenR"/>
            </a:pPr>
            <a:r>
              <a:rPr lang="en-US" sz="3000" dirty="0" smtClean="0"/>
              <a:t>What </a:t>
            </a:r>
            <a:r>
              <a:rPr lang="en-US" sz="3000" dirty="0"/>
              <a:t>is your personal narrative of the issue? </a:t>
            </a:r>
            <a:endParaRPr lang="en-US" sz="3000" dirty="0" smtClean="0"/>
          </a:p>
          <a:p>
            <a:pPr marL="1044702" lvl="1" indent="-514350">
              <a:buAutoNum type="arabicParenR"/>
            </a:pPr>
            <a:r>
              <a:rPr lang="en-US" sz="3000" dirty="0" smtClean="0"/>
              <a:t>How </a:t>
            </a:r>
            <a:r>
              <a:rPr lang="en-US" sz="3000" dirty="0"/>
              <a:t>did you come to this narrative?  </a:t>
            </a:r>
          </a:p>
        </p:txBody>
      </p:sp>
    </p:spTree>
    <p:extLst>
      <p:ext uri="{BB962C8B-B14F-4D97-AF65-F5344CB8AC3E}">
        <p14:creationId xmlns:p14="http://schemas.microsoft.com/office/powerpoint/2010/main" val="191929439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531</TotalTime>
  <Words>572</Words>
  <Application>Microsoft Office PowerPoint</Application>
  <PresentationFormat>Widescreen</PresentationFormat>
  <Paragraphs>55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Franklin Gothic Book</vt:lpstr>
      <vt:lpstr>Crop</vt:lpstr>
      <vt:lpstr>Borderlands</vt:lpstr>
      <vt:lpstr>PowerPoint Presentation</vt:lpstr>
      <vt:lpstr>What do we see, hear, and read about immigration today?: Snapshots  </vt:lpstr>
      <vt:lpstr>What is a narrative?</vt:lpstr>
      <vt:lpstr>Rodrigo Valenzuela’s Diamond Box (2013)</vt:lpstr>
      <vt:lpstr>Rodrigo Valenzuela’s Frontiers (Installation) </vt:lpstr>
      <vt:lpstr>PowerPoint Presentation</vt:lpstr>
      <vt:lpstr>Activity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 Viera</dc:creator>
  <cp:lastModifiedBy>Cruz, Barbara</cp:lastModifiedBy>
  <cp:revision>23</cp:revision>
  <dcterms:created xsi:type="dcterms:W3CDTF">2019-07-09T17:05:57Z</dcterms:created>
  <dcterms:modified xsi:type="dcterms:W3CDTF">2019-07-10T19:33:51Z</dcterms:modified>
</cp:coreProperties>
</file>